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8229600" cx="14630400"/>
  <p:notesSz cx="8229600" cy="14630400"/>
  <p:embeddedFontLst>
    <p:embeddedFont>
      <p:font typeface="Montserrat"/>
      <p:regular r:id="rId15"/>
      <p:bold r:id="rId16"/>
      <p:italic r:id="rId17"/>
      <p:boldItalic r:id="rId18"/>
    </p:embeddedFont>
    <p:embeddedFont>
      <p:font typeface="Heebo Light"/>
      <p:regular r:id="rId19"/>
      <p:bold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HeeboLight-bold.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Montserrat-regular.fntdata"/><Relationship Id="rId14" Type="http://schemas.openxmlformats.org/officeDocument/2006/relationships/slide" Target="slides/slide10.xml"/><Relationship Id="rId17" Type="http://schemas.openxmlformats.org/officeDocument/2006/relationships/font" Target="fonts/Montserrat-italic.fntdata"/><Relationship Id="rId16" Type="http://schemas.openxmlformats.org/officeDocument/2006/relationships/font" Target="fonts/Montserrat-bold.fntdata"/><Relationship Id="rId5" Type="http://schemas.openxmlformats.org/officeDocument/2006/relationships/slide" Target="slides/slide1.xml"/><Relationship Id="rId19" Type="http://schemas.openxmlformats.org/officeDocument/2006/relationships/font" Target="fonts/HeeboLight-regular.fntdata"/><Relationship Id="rId6" Type="http://schemas.openxmlformats.org/officeDocument/2006/relationships/slide" Target="slides/slide2.xml"/><Relationship Id="rId18" Type="http://schemas.openxmlformats.org/officeDocument/2006/relationships/font" Target="fonts/Montserrat-boldItalic.fntdata"/><Relationship Id="rId7" Type="http://schemas.openxmlformats.org/officeDocument/2006/relationships/slide" Target="slides/slide3.xml"/><Relationship Id="rId8" Type="http://schemas.openxmlformats.org/officeDocument/2006/relationships/slide" Target="slides/slide4.xml"/></Relationships>
</file>

<file path=ppt/media/image12.png>
</file>

<file path=ppt/media/image15.png>
</file>

<file path=ppt/media/image17.png>
</file>

<file path=ppt/media/image18.png>
</file>

<file path=ppt/media/image19.png>
</file>

<file path=ppt/media/image22.png>
</file>

<file path=ppt/media/image23.png>
</file>

<file path=ppt/media/image24.png>
</file>

<file path=ppt/media/image25.png>
</file>

<file path=ppt/media/image26.png>
</file>

<file path=ppt/media/image27.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4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t>‹#›</a:t>
            </a:fld>
            <a:endParaRPr b="0" i="0" sz="1200" u="none" cap="none" strike="noStrik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 name="Shape 47"/>
        <p:cNvGrpSpPr/>
        <p:nvPr/>
      </p:nvGrpSpPr>
      <p:grpSpPr>
        <a:xfrm>
          <a:off x="0" y="0"/>
          <a:ext cx="0" cy="0"/>
          <a:chOff x="0" y="0"/>
          <a:chExt cx="0" cy="0"/>
        </a:xfrm>
      </p:grpSpPr>
      <p:sp>
        <p:nvSpPr>
          <p:cNvPr id="48" name="Google Shape;48;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 name="Google Shape;49;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 name="Google Shape;50;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b470aaec2a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3b470aaec2a_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6" name="Google Shape;196;g3b470aaec2a_0_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9" name="Google Shape;59;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 name="Google Shape;60;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9" name="Google Shape;69;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0" name="Google Shape;70;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7" name="Google Shape;87;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3" name="Google Shape;123;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4" name="Google Shape;124;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1" name="Google Shape;131;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2" name="Google Shape;132;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6" name="Google Shape;146;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7" name="Google Shape;147;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9" name="Google Shape;159;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0" name="Google Shape;160;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2" name="Google Shape;172;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3" name="Google Shape;173;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4.png"/><Relationship Id="rId3" Type="http://schemas.openxmlformats.org/officeDocument/2006/relationships/hyperlink" Target="https://gamma.app/?utm_source=made-with-gamma" TargetMode="Externa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4.png"/><Relationship Id="rId3" Type="http://schemas.openxmlformats.org/officeDocument/2006/relationships/hyperlink" Target="https://gamma.app/?utm_source=made-with-gamma" TargetMode="External"/><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4.png"/><Relationship Id="rId3" Type="http://schemas.openxmlformats.org/officeDocument/2006/relationships/hyperlink" Target="https://gamma.app/?utm_source=made-with-gamma" TargetMode="Externa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4.png"/><Relationship Id="rId3" Type="http://schemas.openxmlformats.org/officeDocument/2006/relationships/hyperlink" Target="https://gamma.app/?utm_source=made-with-gamma" TargetMode="Externa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4.png"/><Relationship Id="rId3" Type="http://schemas.openxmlformats.org/officeDocument/2006/relationships/hyperlink" Target="https://gamma.app/?utm_source=made-with-gamma" TargetMode="External"/><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4.png"/><Relationship Id="rId3" Type="http://schemas.openxmlformats.org/officeDocument/2006/relationships/hyperlink" Target="https://gamma.app/?utm_source=made-with-gamma" TargetMode="External"/><Relationship Id="rId4"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4.png"/><Relationship Id="rId3" Type="http://schemas.openxmlformats.org/officeDocument/2006/relationships/hyperlink" Target="https://gamma.app/?utm_source=made-with-gamma" TargetMode="External"/><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4.png"/><Relationship Id="rId3" Type="http://schemas.openxmlformats.org/officeDocument/2006/relationships/hyperlink" Target="https://gamma.app/?utm_source=made-with-gamma" TargetMode="External"/><Relationship Id="rId4"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4.png"/><Relationship Id="rId3" Type="http://schemas.openxmlformats.org/officeDocument/2006/relationships/hyperlink" Target="https://gamma.app/?utm_source=made-with-gamma" TargetMode="Externa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10" name="Shape 10"/>
        <p:cNvGrpSpPr/>
        <p:nvPr/>
      </p:nvGrpSpPr>
      <p:grpSpPr>
        <a:xfrm>
          <a:off x="0" y="0"/>
          <a:ext cx="0" cy="0"/>
          <a:chOff x="0" y="0"/>
          <a:chExt cx="0" cy="0"/>
        </a:xfrm>
      </p:grpSpPr>
      <p:pic>
        <p:nvPicPr>
          <p:cNvPr descr="preencoded.png" id="11" name="Google Shape;11;p2"/>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2" name="Google Shape;12;p2"/>
          <p:cNvSpPr/>
          <p:nvPr/>
        </p:nvSpPr>
        <p:spPr>
          <a:xfrm>
            <a:off x="0" y="0"/>
            <a:ext cx="14630400" cy="8229600"/>
          </a:xfrm>
          <a:prstGeom prst="rect">
            <a:avLst/>
          </a:prstGeom>
          <a:solidFill>
            <a:srgbClr val="0D0A2C">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 name="Google Shape;13;p2">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46" name="Shape 4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4" name="Shape 14"/>
        <p:cNvGrpSpPr/>
        <p:nvPr/>
      </p:nvGrpSpPr>
      <p:grpSpPr>
        <a:xfrm>
          <a:off x="0" y="0"/>
          <a:ext cx="0" cy="0"/>
          <a:chOff x="0" y="0"/>
          <a:chExt cx="0" cy="0"/>
        </a:xfrm>
      </p:grpSpPr>
      <p:pic>
        <p:nvPicPr>
          <p:cNvPr descr="preencoded.png" id="15" name="Google Shape;15;p3"/>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6" name="Google Shape;16;p3"/>
          <p:cNvSpPr/>
          <p:nvPr/>
        </p:nvSpPr>
        <p:spPr>
          <a:xfrm>
            <a:off x="0" y="0"/>
            <a:ext cx="14630400" cy="8229600"/>
          </a:xfrm>
          <a:prstGeom prst="rect">
            <a:avLst/>
          </a:prstGeom>
          <a:solidFill>
            <a:srgbClr val="0D0A2C">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 name="Google Shape;17;p3">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18" name="Shape 18"/>
        <p:cNvGrpSpPr/>
        <p:nvPr/>
      </p:nvGrpSpPr>
      <p:grpSpPr>
        <a:xfrm>
          <a:off x="0" y="0"/>
          <a:ext cx="0" cy="0"/>
          <a:chOff x="0" y="0"/>
          <a:chExt cx="0" cy="0"/>
        </a:xfrm>
      </p:grpSpPr>
      <p:pic>
        <p:nvPicPr>
          <p:cNvPr descr="preencoded.png" id="19" name="Google Shape;19;p4"/>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0" name="Google Shape;20;p4"/>
          <p:cNvSpPr/>
          <p:nvPr/>
        </p:nvSpPr>
        <p:spPr>
          <a:xfrm>
            <a:off x="0" y="0"/>
            <a:ext cx="14630400" cy="8229600"/>
          </a:xfrm>
          <a:prstGeom prst="rect">
            <a:avLst/>
          </a:prstGeom>
          <a:solidFill>
            <a:srgbClr val="0D0A2C">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1" name="Google Shape;21;p4">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22" name="Shape 22"/>
        <p:cNvGrpSpPr/>
        <p:nvPr/>
      </p:nvGrpSpPr>
      <p:grpSpPr>
        <a:xfrm>
          <a:off x="0" y="0"/>
          <a:ext cx="0" cy="0"/>
          <a:chOff x="0" y="0"/>
          <a:chExt cx="0" cy="0"/>
        </a:xfrm>
      </p:grpSpPr>
      <p:pic>
        <p:nvPicPr>
          <p:cNvPr descr="preencoded.png" id="23" name="Google Shape;23;p5"/>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4" name="Google Shape;24;p5"/>
          <p:cNvSpPr/>
          <p:nvPr/>
        </p:nvSpPr>
        <p:spPr>
          <a:xfrm>
            <a:off x="0" y="0"/>
            <a:ext cx="14630400" cy="8229600"/>
          </a:xfrm>
          <a:prstGeom prst="rect">
            <a:avLst/>
          </a:prstGeom>
          <a:solidFill>
            <a:srgbClr val="0D0A2C">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5" name="Google Shape;25;p5">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26" name="Shape 26"/>
        <p:cNvGrpSpPr/>
        <p:nvPr/>
      </p:nvGrpSpPr>
      <p:grpSpPr>
        <a:xfrm>
          <a:off x="0" y="0"/>
          <a:ext cx="0" cy="0"/>
          <a:chOff x="0" y="0"/>
          <a:chExt cx="0" cy="0"/>
        </a:xfrm>
      </p:grpSpPr>
      <p:pic>
        <p:nvPicPr>
          <p:cNvPr descr="preencoded.png" id="27" name="Google Shape;27;p6"/>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8" name="Google Shape;28;p6"/>
          <p:cNvSpPr/>
          <p:nvPr/>
        </p:nvSpPr>
        <p:spPr>
          <a:xfrm>
            <a:off x="0" y="0"/>
            <a:ext cx="14630400" cy="8229600"/>
          </a:xfrm>
          <a:prstGeom prst="rect">
            <a:avLst/>
          </a:prstGeom>
          <a:solidFill>
            <a:srgbClr val="0D0A2C">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9" name="Google Shape;29;p6">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30" name="Shape 30"/>
        <p:cNvGrpSpPr/>
        <p:nvPr/>
      </p:nvGrpSpPr>
      <p:grpSpPr>
        <a:xfrm>
          <a:off x="0" y="0"/>
          <a:ext cx="0" cy="0"/>
          <a:chOff x="0" y="0"/>
          <a:chExt cx="0" cy="0"/>
        </a:xfrm>
      </p:grpSpPr>
      <p:pic>
        <p:nvPicPr>
          <p:cNvPr descr="preencoded.png" id="31" name="Google Shape;31;p7"/>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32" name="Google Shape;32;p7"/>
          <p:cNvSpPr/>
          <p:nvPr/>
        </p:nvSpPr>
        <p:spPr>
          <a:xfrm>
            <a:off x="0" y="0"/>
            <a:ext cx="14630400" cy="8229600"/>
          </a:xfrm>
          <a:prstGeom prst="rect">
            <a:avLst/>
          </a:prstGeom>
          <a:solidFill>
            <a:srgbClr val="0D0A2C">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3" name="Google Shape;33;p7">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34" name="Shape 34"/>
        <p:cNvGrpSpPr/>
        <p:nvPr/>
      </p:nvGrpSpPr>
      <p:grpSpPr>
        <a:xfrm>
          <a:off x="0" y="0"/>
          <a:ext cx="0" cy="0"/>
          <a:chOff x="0" y="0"/>
          <a:chExt cx="0" cy="0"/>
        </a:xfrm>
      </p:grpSpPr>
      <p:pic>
        <p:nvPicPr>
          <p:cNvPr descr="preencoded.png" id="35" name="Google Shape;35;p8"/>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36" name="Google Shape;36;p8"/>
          <p:cNvSpPr/>
          <p:nvPr/>
        </p:nvSpPr>
        <p:spPr>
          <a:xfrm>
            <a:off x="0" y="0"/>
            <a:ext cx="14630400" cy="8229600"/>
          </a:xfrm>
          <a:prstGeom prst="rect">
            <a:avLst/>
          </a:prstGeom>
          <a:solidFill>
            <a:srgbClr val="0D0A2C">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7" name="Google Shape;37;p8">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38" name="Shape 38"/>
        <p:cNvGrpSpPr/>
        <p:nvPr/>
      </p:nvGrpSpPr>
      <p:grpSpPr>
        <a:xfrm>
          <a:off x="0" y="0"/>
          <a:ext cx="0" cy="0"/>
          <a:chOff x="0" y="0"/>
          <a:chExt cx="0" cy="0"/>
        </a:xfrm>
      </p:grpSpPr>
      <p:pic>
        <p:nvPicPr>
          <p:cNvPr descr="preencoded.png" id="39" name="Google Shape;39;p9"/>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40" name="Google Shape;40;p9"/>
          <p:cNvSpPr/>
          <p:nvPr/>
        </p:nvSpPr>
        <p:spPr>
          <a:xfrm>
            <a:off x="0" y="0"/>
            <a:ext cx="14630400" cy="8229600"/>
          </a:xfrm>
          <a:prstGeom prst="rect">
            <a:avLst/>
          </a:prstGeom>
          <a:solidFill>
            <a:srgbClr val="0D0A2C">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1" name="Google Shape;41;p9">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p:cSld name="Slide 9 master">
    <p:spTree>
      <p:nvGrpSpPr>
        <p:cNvPr id="42" name="Shape 42"/>
        <p:cNvGrpSpPr/>
        <p:nvPr/>
      </p:nvGrpSpPr>
      <p:grpSpPr>
        <a:xfrm>
          <a:off x="0" y="0"/>
          <a:ext cx="0" cy="0"/>
          <a:chOff x="0" y="0"/>
          <a:chExt cx="0" cy="0"/>
        </a:xfrm>
      </p:grpSpPr>
      <p:pic>
        <p:nvPicPr>
          <p:cNvPr descr="preencoded.png" id="43" name="Google Shape;43;p10"/>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44" name="Google Shape;44;p10"/>
          <p:cNvSpPr/>
          <p:nvPr/>
        </p:nvSpPr>
        <p:spPr>
          <a:xfrm>
            <a:off x="0" y="0"/>
            <a:ext cx="14630400" cy="8229600"/>
          </a:xfrm>
          <a:prstGeom prst="rect">
            <a:avLst/>
          </a:prstGeom>
          <a:solidFill>
            <a:srgbClr val="0D0A2C">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5" name="Google Shape;45;p10">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3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2.png"/><Relationship Id="rId4" Type="http://schemas.openxmlformats.org/officeDocument/2006/relationships/image" Target="../media/image12.png"/><Relationship Id="rId5"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2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6.png"/><Relationship Id="rId4" Type="http://schemas.openxmlformats.org/officeDocument/2006/relationships/image" Target="../media/image23.png"/><Relationship Id="rId5" Type="http://schemas.openxmlformats.org/officeDocument/2006/relationships/image" Target="../media/image2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24.png"/><Relationship Id="rId4" Type="http://schemas.openxmlformats.org/officeDocument/2006/relationships/image" Target="../media/image3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33.png"/><Relationship Id="rId4" Type="http://schemas.openxmlformats.org/officeDocument/2006/relationships/image" Target="../media/image3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36.png"/><Relationship Id="rId4" Type="http://schemas.openxmlformats.org/officeDocument/2006/relationships/image" Target="../media/image38.png"/><Relationship Id="rId5" Type="http://schemas.openxmlformats.org/officeDocument/2006/relationships/image" Target="../media/image30.png"/><Relationship Id="rId6" Type="http://schemas.openxmlformats.org/officeDocument/2006/relationships/image" Target="../media/image37.png"/><Relationship Id="rId7" Type="http://schemas.openxmlformats.org/officeDocument/2006/relationships/image" Target="../media/image3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 name="Shape 51"/>
        <p:cNvGrpSpPr/>
        <p:nvPr/>
      </p:nvGrpSpPr>
      <p:grpSpPr>
        <a:xfrm>
          <a:off x="0" y="0"/>
          <a:ext cx="0" cy="0"/>
          <a:chOff x="0" y="0"/>
          <a:chExt cx="0" cy="0"/>
        </a:xfrm>
      </p:grpSpPr>
      <p:pic>
        <p:nvPicPr>
          <p:cNvPr descr="preencoded.png" id="52" name="Google Shape;52;p12"/>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53" name="Google Shape;53;p12"/>
          <p:cNvSpPr/>
          <p:nvPr/>
        </p:nvSpPr>
        <p:spPr>
          <a:xfrm>
            <a:off x="793790" y="2646283"/>
            <a:ext cx="7556421" cy="1240155"/>
          </a:xfrm>
          <a:prstGeom prst="rect">
            <a:avLst/>
          </a:prstGeom>
          <a:noFill/>
          <a:ln>
            <a:noFill/>
          </a:ln>
        </p:spPr>
        <p:txBody>
          <a:bodyPr anchorCtr="0" anchor="t" bIns="0" lIns="0" spcFirstLastPara="1" rIns="0" wrap="square" tIns="0">
            <a:noAutofit/>
          </a:bodyPr>
          <a:lstStyle/>
          <a:p>
            <a:pPr indent="0" lvl="0" marL="0" marR="0" rtl="0" algn="l">
              <a:lnSpc>
                <a:spcPct val="124358"/>
              </a:lnSpc>
              <a:spcBef>
                <a:spcPts val="0"/>
              </a:spcBef>
              <a:spcAft>
                <a:spcPts val="0"/>
              </a:spcAft>
              <a:buClr>
                <a:srgbClr val="F2F0F4"/>
              </a:buClr>
              <a:buSzPts val="3900"/>
              <a:buFont typeface="Montserrat"/>
              <a:buNone/>
            </a:pPr>
            <a:r>
              <a:rPr b="0" i="0" lang="en-US" sz="3900" u="none" cap="none" strike="noStrike">
                <a:solidFill>
                  <a:srgbClr val="F2F0F4"/>
                </a:solidFill>
                <a:latin typeface="Montserrat"/>
                <a:ea typeface="Montserrat"/>
                <a:cs typeface="Montserrat"/>
                <a:sym typeface="Montserrat"/>
              </a:rPr>
              <a:t>Trackify: AI-Powered Task Management System</a:t>
            </a:r>
            <a:endParaRPr b="0" i="0" sz="3900" u="none" cap="none" strike="noStrike"/>
          </a:p>
        </p:txBody>
      </p:sp>
      <p:sp>
        <p:nvSpPr>
          <p:cNvPr id="54" name="Google Shape;54;p12"/>
          <p:cNvSpPr/>
          <p:nvPr/>
        </p:nvSpPr>
        <p:spPr>
          <a:xfrm>
            <a:off x="793790" y="4184094"/>
            <a:ext cx="7556421" cy="317540"/>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550"/>
              <a:buFont typeface="Heebo Light"/>
              <a:buNone/>
            </a:pPr>
            <a:r>
              <a:rPr b="0" i="0" lang="en-US" sz="1550" u="none" cap="none" strike="noStrike">
                <a:solidFill>
                  <a:srgbClr val="DCD7E5"/>
                </a:solidFill>
                <a:latin typeface="Heebo Light"/>
                <a:ea typeface="Heebo Light"/>
                <a:cs typeface="Heebo Light"/>
                <a:sym typeface="Heebo Light"/>
              </a:rPr>
              <a:t>Submitted by:</a:t>
            </a:r>
            <a:endParaRPr b="0" i="0" sz="1550" u="none" cap="none" strike="noStrike"/>
          </a:p>
        </p:txBody>
      </p:sp>
      <p:sp>
        <p:nvSpPr>
          <p:cNvPr id="55" name="Google Shape;55;p12"/>
          <p:cNvSpPr/>
          <p:nvPr/>
        </p:nvSpPr>
        <p:spPr>
          <a:xfrm>
            <a:off x="793790" y="4724876"/>
            <a:ext cx="7556421" cy="317540"/>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550"/>
              <a:buFont typeface="Heebo Light"/>
              <a:buNone/>
            </a:pPr>
            <a:r>
              <a:rPr b="0" i="0" lang="en-US" sz="1550" u="none" cap="none" strike="noStrike">
                <a:solidFill>
                  <a:srgbClr val="DCD7E5"/>
                </a:solidFill>
                <a:latin typeface="Heebo Light"/>
                <a:ea typeface="Heebo Light"/>
                <a:cs typeface="Heebo Light"/>
                <a:sym typeface="Heebo Light"/>
              </a:rPr>
              <a:t>Muhammad Abdullah Qureshi (BSSE23101-B)</a:t>
            </a:r>
            <a:endParaRPr b="0" i="0" sz="1550" u="none" cap="none" strike="noStrike"/>
          </a:p>
        </p:txBody>
      </p:sp>
      <p:sp>
        <p:nvSpPr>
          <p:cNvPr id="56" name="Google Shape;56;p12"/>
          <p:cNvSpPr/>
          <p:nvPr/>
        </p:nvSpPr>
        <p:spPr>
          <a:xfrm>
            <a:off x="793790" y="5265658"/>
            <a:ext cx="7556421" cy="317540"/>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550"/>
              <a:buFont typeface="Heebo Light"/>
              <a:buNone/>
            </a:pPr>
            <a:r>
              <a:rPr b="0" i="0" lang="en-US" sz="1550" u="none" cap="none" strike="noStrike">
                <a:solidFill>
                  <a:srgbClr val="DCD7E5"/>
                </a:solidFill>
                <a:latin typeface="Heebo Light"/>
                <a:ea typeface="Heebo Light"/>
                <a:cs typeface="Heebo Light"/>
                <a:sym typeface="Heebo Light"/>
              </a:rPr>
              <a:t>Shuja Ud Din (BSSE23035-B)</a:t>
            </a:r>
            <a:endParaRPr b="0" i="0" sz="1550" u="none" cap="none" strike="noStrike"/>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1"/>
          <p:cNvSpPr txBox="1"/>
          <p:nvPr/>
        </p:nvSpPr>
        <p:spPr>
          <a:xfrm>
            <a:off x="12854350" y="7722575"/>
            <a:ext cx="1670700" cy="400200"/>
          </a:xfrm>
          <a:prstGeom prst="rect">
            <a:avLst/>
          </a:prstGeom>
          <a:solidFill>
            <a:srgbClr val="0D0A2C"/>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u="sng"/>
          </a:p>
        </p:txBody>
      </p:sp>
      <p:pic>
        <p:nvPicPr>
          <p:cNvPr id="199" name="Google Shape;199;p21"/>
          <p:cNvPicPr preferRelativeResize="0"/>
          <p:nvPr/>
        </p:nvPicPr>
        <p:blipFill rotWithShape="1">
          <a:blip r:embed="rId3">
            <a:alphaModFix/>
          </a:blip>
          <a:srcRect b="0" l="0" r="0" t="0"/>
          <a:stretch/>
        </p:blipFill>
        <p:spPr>
          <a:xfrm>
            <a:off x="3302975" y="1537275"/>
            <a:ext cx="7280026" cy="515505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pic>
        <p:nvPicPr>
          <p:cNvPr descr="preencoded.png" id="62" name="Google Shape;62;p13"/>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63" name="Google Shape;63;p13"/>
          <p:cNvSpPr/>
          <p:nvPr/>
        </p:nvSpPr>
        <p:spPr>
          <a:xfrm>
            <a:off x="793790" y="1534954"/>
            <a:ext cx="7556421" cy="1240155"/>
          </a:xfrm>
          <a:prstGeom prst="rect">
            <a:avLst/>
          </a:prstGeom>
          <a:noFill/>
          <a:ln>
            <a:noFill/>
          </a:ln>
        </p:spPr>
        <p:txBody>
          <a:bodyPr anchorCtr="0" anchor="t" bIns="0" lIns="0" spcFirstLastPara="1" rIns="0" wrap="square" tIns="0">
            <a:noAutofit/>
          </a:bodyPr>
          <a:lstStyle/>
          <a:p>
            <a:pPr indent="0" lvl="0" marL="0" marR="0" rtl="0" algn="l">
              <a:lnSpc>
                <a:spcPct val="124358"/>
              </a:lnSpc>
              <a:spcBef>
                <a:spcPts val="0"/>
              </a:spcBef>
              <a:spcAft>
                <a:spcPts val="0"/>
              </a:spcAft>
              <a:buClr>
                <a:srgbClr val="F2F0F4"/>
              </a:buClr>
              <a:buSzPts val="3900"/>
              <a:buFont typeface="Montserrat"/>
              <a:buNone/>
            </a:pPr>
            <a:r>
              <a:rPr b="0" i="0" lang="en-US" sz="3900" u="none" cap="none" strike="noStrike">
                <a:solidFill>
                  <a:srgbClr val="F2F0F4"/>
                </a:solidFill>
                <a:latin typeface="Montserrat"/>
                <a:ea typeface="Montserrat"/>
                <a:cs typeface="Montserrat"/>
                <a:sym typeface="Montserrat"/>
              </a:rPr>
              <a:t>Executive Summary: Trackify's Vision</a:t>
            </a:r>
            <a:endParaRPr b="0" i="0" sz="3900" u="none" cap="none" strike="noStrike"/>
          </a:p>
        </p:txBody>
      </p:sp>
      <p:sp>
        <p:nvSpPr>
          <p:cNvPr id="64" name="Google Shape;64;p13"/>
          <p:cNvSpPr/>
          <p:nvPr/>
        </p:nvSpPr>
        <p:spPr>
          <a:xfrm>
            <a:off x="793790" y="3072765"/>
            <a:ext cx="7556421" cy="952619"/>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550"/>
              <a:buFont typeface="Heebo Light"/>
              <a:buNone/>
            </a:pPr>
            <a:r>
              <a:rPr b="0" i="0" lang="en-US" sz="1550" u="none" cap="none" strike="noStrike">
                <a:solidFill>
                  <a:srgbClr val="DCD7E5"/>
                </a:solidFill>
                <a:latin typeface="Heebo Light"/>
                <a:ea typeface="Heebo Light"/>
                <a:cs typeface="Heebo Light"/>
                <a:sym typeface="Heebo Light"/>
              </a:rPr>
              <a:t>Traditional task management tools often lack predictive insights and workflow optimization, leading to significant time spent on manual updates and reactive issue management.</a:t>
            </a:r>
            <a:endParaRPr b="0" i="0" sz="1550" u="none" cap="none" strike="noStrike"/>
          </a:p>
        </p:txBody>
      </p:sp>
      <p:sp>
        <p:nvSpPr>
          <p:cNvPr id="65" name="Google Shape;65;p13"/>
          <p:cNvSpPr/>
          <p:nvPr/>
        </p:nvSpPr>
        <p:spPr>
          <a:xfrm>
            <a:off x="793790" y="4248626"/>
            <a:ext cx="7556421" cy="952619"/>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550"/>
              <a:buFont typeface="Heebo Light"/>
              <a:buNone/>
            </a:pPr>
            <a:r>
              <a:rPr b="0" i="0" lang="en-US" sz="1550" u="none" cap="none" strike="noStrike">
                <a:solidFill>
                  <a:srgbClr val="DCD7E5"/>
                </a:solidFill>
                <a:latin typeface="Heebo Light"/>
                <a:ea typeface="Heebo Light"/>
                <a:cs typeface="Heebo Light"/>
                <a:sym typeface="Heebo Light"/>
              </a:rPr>
              <a:t>Trackify addresses these challenges by integrating AI-driven automation with a cloud-native AWS microservices architecture. It provides predictive task suggestions, automated planning, risk anticipation, and optimized workflows.</a:t>
            </a:r>
            <a:endParaRPr b="0" i="0" sz="1550" u="none" cap="none" strike="noStrike"/>
          </a:p>
        </p:txBody>
      </p:sp>
      <p:sp>
        <p:nvSpPr>
          <p:cNvPr id="66" name="Google Shape;66;p13"/>
          <p:cNvSpPr/>
          <p:nvPr/>
        </p:nvSpPr>
        <p:spPr>
          <a:xfrm>
            <a:off x="793790" y="5424488"/>
            <a:ext cx="7556421" cy="1270159"/>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550"/>
              <a:buFont typeface="Heebo Light"/>
              <a:buNone/>
            </a:pPr>
            <a:r>
              <a:rPr b="0" i="0" lang="en-US" sz="1550" u="none" cap="none" strike="noStrike">
                <a:solidFill>
                  <a:srgbClr val="DCD7E5"/>
                </a:solidFill>
                <a:latin typeface="Heebo Light"/>
                <a:ea typeface="Heebo Light"/>
                <a:cs typeface="Heebo Light"/>
                <a:sym typeface="Heebo Light"/>
              </a:rPr>
              <a:t>Deployed on AWS EC2 with load balancing and auto-scaling, Trackify ensures high availability and performance. IAM roles secure access, credentials are in AWS Secrets Manager, and VPC peering enables secure connectivity. Task data is managed using MongoDB Atlas for scalable storage.</a:t>
            </a:r>
            <a:endParaRPr b="0" i="0" sz="1550" u="none" cap="none" strike="noStrike"/>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pic>
        <p:nvPicPr>
          <p:cNvPr descr="preencoded.png" id="72" name="Google Shape;72;p14"/>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73" name="Google Shape;73;p14"/>
          <p:cNvSpPr/>
          <p:nvPr/>
        </p:nvSpPr>
        <p:spPr>
          <a:xfrm>
            <a:off x="6280190" y="908685"/>
            <a:ext cx="7556421" cy="1240155"/>
          </a:xfrm>
          <a:prstGeom prst="rect">
            <a:avLst/>
          </a:prstGeom>
          <a:noFill/>
          <a:ln>
            <a:noFill/>
          </a:ln>
        </p:spPr>
        <p:txBody>
          <a:bodyPr anchorCtr="0" anchor="t" bIns="0" lIns="0" spcFirstLastPara="1" rIns="0" wrap="square" tIns="0">
            <a:noAutofit/>
          </a:bodyPr>
          <a:lstStyle/>
          <a:p>
            <a:pPr indent="0" lvl="0" marL="0" marR="0" rtl="0" algn="l">
              <a:lnSpc>
                <a:spcPct val="124358"/>
              </a:lnSpc>
              <a:spcBef>
                <a:spcPts val="0"/>
              </a:spcBef>
              <a:spcAft>
                <a:spcPts val="0"/>
              </a:spcAft>
              <a:buClr>
                <a:srgbClr val="F2F0F4"/>
              </a:buClr>
              <a:buSzPts val="3900"/>
              <a:buFont typeface="Montserrat"/>
              <a:buNone/>
            </a:pPr>
            <a:r>
              <a:rPr b="0" i="0" lang="en-US" sz="3900" u="none" cap="none" strike="noStrike">
                <a:solidFill>
                  <a:srgbClr val="F2F0F4"/>
                </a:solidFill>
                <a:latin typeface="Montserrat"/>
                <a:ea typeface="Montserrat"/>
                <a:cs typeface="Montserrat"/>
                <a:sym typeface="Montserrat"/>
              </a:rPr>
              <a:t>Introduction &amp; Problem Statement</a:t>
            </a:r>
            <a:endParaRPr b="0" i="0" sz="3900" u="none" cap="none" strike="noStrike"/>
          </a:p>
        </p:txBody>
      </p:sp>
      <p:sp>
        <p:nvSpPr>
          <p:cNvPr id="74" name="Google Shape;74;p14"/>
          <p:cNvSpPr/>
          <p:nvPr/>
        </p:nvSpPr>
        <p:spPr>
          <a:xfrm>
            <a:off x="6280190" y="2644854"/>
            <a:ext cx="2480905" cy="310158"/>
          </a:xfrm>
          <a:prstGeom prst="rect">
            <a:avLst/>
          </a:prstGeom>
          <a:noFill/>
          <a:ln>
            <a:noFill/>
          </a:ln>
        </p:spPr>
        <p:txBody>
          <a:bodyPr anchorCtr="0" anchor="t" bIns="0" lIns="0" spcFirstLastPara="1" rIns="0" wrap="square" tIns="0">
            <a:noAutofit/>
          </a:bodyPr>
          <a:lstStyle/>
          <a:p>
            <a:pPr indent="0" lvl="0" marL="0" marR="0" rtl="0" algn="l">
              <a:lnSpc>
                <a:spcPct val="123076"/>
              </a:lnSpc>
              <a:spcBef>
                <a:spcPts val="0"/>
              </a:spcBef>
              <a:spcAft>
                <a:spcPts val="0"/>
              </a:spcAft>
              <a:buClr>
                <a:srgbClr val="F2F0F4"/>
              </a:buClr>
              <a:buSzPts val="1950"/>
              <a:buFont typeface="Montserrat"/>
              <a:buNone/>
            </a:pPr>
            <a:r>
              <a:rPr b="0" i="0" lang="en-US" sz="1950" u="none" cap="none" strike="noStrike">
                <a:solidFill>
                  <a:srgbClr val="F2F0F4"/>
                </a:solidFill>
                <a:latin typeface="Montserrat"/>
                <a:ea typeface="Montserrat"/>
                <a:cs typeface="Montserrat"/>
                <a:sym typeface="Montserrat"/>
              </a:rPr>
              <a:t>Introduction</a:t>
            </a:r>
            <a:endParaRPr b="0" i="0" sz="1950" u="none" cap="none" strike="noStrike"/>
          </a:p>
        </p:txBody>
      </p:sp>
      <p:sp>
        <p:nvSpPr>
          <p:cNvPr id="75" name="Google Shape;75;p14"/>
          <p:cNvSpPr/>
          <p:nvPr/>
        </p:nvSpPr>
        <p:spPr>
          <a:xfrm>
            <a:off x="6280190" y="3153370"/>
            <a:ext cx="3536156" cy="1905238"/>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550"/>
              <a:buFont typeface="Heebo Light"/>
              <a:buNone/>
            </a:pPr>
            <a:r>
              <a:rPr b="0" i="0" lang="en-US" sz="1550" u="none" cap="none" strike="noStrike">
                <a:solidFill>
                  <a:srgbClr val="DCD7E5"/>
                </a:solidFill>
                <a:latin typeface="Heebo Light"/>
                <a:ea typeface="Heebo Light"/>
                <a:cs typeface="Heebo Light"/>
                <a:sym typeface="Heebo Light"/>
              </a:rPr>
              <a:t>Efficient project management is crucial, but traditional tools often lack intelligence and automation. Teams struggle with manual updates, poor workflow optimization, and limited risk anticipation.</a:t>
            </a:r>
            <a:endParaRPr b="0" i="0" sz="1550" u="none" cap="none" strike="noStrike">
              <a:solidFill>
                <a:srgbClr val="DCD7E5"/>
              </a:solidFill>
              <a:latin typeface="Heebo Light"/>
              <a:ea typeface="Heebo Light"/>
              <a:cs typeface="Heebo Light"/>
              <a:sym typeface="Heebo Light"/>
            </a:endParaRPr>
          </a:p>
          <a:p>
            <a:pPr indent="0" lvl="0" marL="0" marR="0" rtl="0" algn="l">
              <a:lnSpc>
                <a:spcPct val="161290"/>
              </a:lnSpc>
              <a:spcBef>
                <a:spcPts val="0"/>
              </a:spcBef>
              <a:spcAft>
                <a:spcPts val="0"/>
              </a:spcAft>
              <a:buClr>
                <a:srgbClr val="DCD7E5"/>
              </a:buClr>
              <a:buSzPts val="1550"/>
              <a:buFont typeface="Heebo Light"/>
              <a:buNone/>
            </a:pPr>
            <a:r>
              <a:t/>
            </a:r>
            <a:endParaRPr sz="1550">
              <a:solidFill>
                <a:srgbClr val="DCD7E5"/>
              </a:solidFill>
              <a:latin typeface="Heebo Light"/>
              <a:ea typeface="Heebo Light"/>
              <a:cs typeface="Heebo Light"/>
              <a:sym typeface="Heebo Light"/>
            </a:endParaRPr>
          </a:p>
        </p:txBody>
      </p:sp>
      <p:sp>
        <p:nvSpPr>
          <p:cNvPr id="76" name="Google Shape;76;p14"/>
          <p:cNvSpPr/>
          <p:nvPr/>
        </p:nvSpPr>
        <p:spPr>
          <a:xfrm>
            <a:off x="6280200" y="5435600"/>
            <a:ext cx="3536100" cy="1389300"/>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550"/>
              <a:buFont typeface="Heebo Light"/>
              <a:buNone/>
            </a:pPr>
            <a:r>
              <a:rPr b="0" i="0" lang="en-US" sz="1550" u="none" cap="none" strike="noStrike">
                <a:solidFill>
                  <a:srgbClr val="DCD7E5"/>
                </a:solidFill>
                <a:latin typeface="Heebo Light"/>
                <a:ea typeface="Heebo Light"/>
                <a:cs typeface="Heebo Light"/>
                <a:sym typeface="Heebo Light"/>
              </a:rPr>
              <a:t>Trackify leverages AI and AWS cloud services to overcome these limitations, offering automated task planning, predictive insights, and secure cloud deployment to enhance team efficiency.</a:t>
            </a:r>
            <a:endParaRPr b="0" i="0" sz="1550" u="none" cap="none" strike="noStrike"/>
          </a:p>
        </p:txBody>
      </p:sp>
      <p:sp>
        <p:nvSpPr>
          <p:cNvPr id="77" name="Google Shape;77;p14"/>
          <p:cNvSpPr/>
          <p:nvPr/>
        </p:nvSpPr>
        <p:spPr>
          <a:xfrm>
            <a:off x="10308076" y="2644850"/>
            <a:ext cx="3792000" cy="310200"/>
          </a:xfrm>
          <a:prstGeom prst="rect">
            <a:avLst/>
          </a:prstGeom>
          <a:noFill/>
          <a:ln>
            <a:noFill/>
          </a:ln>
        </p:spPr>
        <p:txBody>
          <a:bodyPr anchorCtr="0" anchor="t" bIns="0" lIns="0" spcFirstLastPara="1" rIns="0" wrap="square" tIns="0">
            <a:noAutofit/>
          </a:bodyPr>
          <a:lstStyle/>
          <a:p>
            <a:pPr indent="0" lvl="0" marL="0" marR="0" rtl="0" algn="l">
              <a:lnSpc>
                <a:spcPct val="123076"/>
              </a:lnSpc>
              <a:spcBef>
                <a:spcPts val="0"/>
              </a:spcBef>
              <a:spcAft>
                <a:spcPts val="0"/>
              </a:spcAft>
              <a:buClr>
                <a:srgbClr val="F2F0F4"/>
              </a:buClr>
              <a:buSzPts val="1950"/>
              <a:buFont typeface="Montserrat"/>
              <a:buNone/>
            </a:pPr>
            <a:r>
              <a:rPr b="0" i="0" lang="en-US" sz="1950" u="none" cap="none" strike="noStrike">
                <a:solidFill>
                  <a:srgbClr val="F2F0F4"/>
                </a:solidFill>
                <a:latin typeface="Montserrat"/>
                <a:ea typeface="Montserrat"/>
                <a:cs typeface="Montserrat"/>
                <a:sym typeface="Montserrat"/>
              </a:rPr>
              <a:t>Problem Statement</a:t>
            </a:r>
            <a:endParaRPr b="0" i="0" sz="1950" u="none" cap="none" strike="noStrike"/>
          </a:p>
        </p:txBody>
      </p:sp>
      <p:sp>
        <p:nvSpPr>
          <p:cNvPr id="78" name="Google Shape;78;p14"/>
          <p:cNvSpPr/>
          <p:nvPr/>
        </p:nvSpPr>
        <p:spPr>
          <a:xfrm>
            <a:off x="10308074" y="3153370"/>
            <a:ext cx="3536156" cy="317540"/>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550"/>
              <a:buFont typeface="Heebo Light"/>
              <a:buNone/>
            </a:pPr>
            <a:r>
              <a:rPr b="0" i="0" lang="en-US" sz="1550" u="none" cap="none" strike="noStrike">
                <a:solidFill>
                  <a:srgbClr val="DCD7E5"/>
                </a:solidFill>
                <a:latin typeface="Heebo Light"/>
                <a:ea typeface="Heebo Light"/>
                <a:cs typeface="Heebo Light"/>
                <a:sym typeface="Heebo Light"/>
              </a:rPr>
              <a:t>Existing task management systems:</a:t>
            </a:r>
            <a:endParaRPr b="0" i="0" sz="1550" u="none" cap="none" strike="noStrike"/>
          </a:p>
        </p:txBody>
      </p:sp>
      <p:sp>
        <p:nvSpPr>
          <p:cNvPr id="79" name="Google Shape;79;p14"/>
          <p:cNvSpPr/>
          <p:nvPr/>
        </p:nvSpPr>
        <p:spPr>
          <a:xfrm>
            <a:off x="10308074" y="3649504"/>
            <a:ext cx="3536156" cy="635079"/>
          </a:xfrm>
          <a:prstGeom prst="rect">
            <a:avLst/>
          </a:prstGeom>
          <a:noFill/>
          <a:ln>
            <a:noFill/>
          </a:ln>
        </p:spPr>
        <p:txBody>
          <a:bodyPr anchorCtr="0" anchor="t" bIns="0" lIns="0" spcFirstLastPara="1" rIns="0" wrap="square" tIns="0">
            <a:noAutofit/>
          </a:bodyPr>
          <a:lstStyle/>
          <a:p>
            <a:pPr indent="-342900" lvl="0" marL="342900" marR="0" rtl="0" algn="l">
              <a:lnSpc>
                <a:spcPct val="161290"/>
              </a:lnSpc>
              <a:spcBef>
                <a:spcPts val="0"/>
              </a:spcBef>
              <a:spcAft>
                <a:spcPts val="0"/>
              </a:spcAft>
              <a:buClr>
                <a:srgbClr val="DCD7E5"/>
              </a:buClr>
              <a:buSzPts val="1550"/>
              <a:buFont typeface="Heebo Light"/>
              <a:buChar char="•"/>
            </a:pPr>
            <a:r>
              <a:rPr b="0" i="0" lang="en-US" sz="1550" u="none" cap="none" strike="noStrike">
                <a:solidFill>
                  <a:srgbClr val="DCD7E5"/>
                </a:solidFill>
                <a:latin typeface="Heebo Light"/>
                <a:ea typeface="Heebo Light"/>
                <a:cs typeface="Heebo Light"/>
                <a:sym typeface="Heebo Light"/>
              </a:rPr>
              <a:t>Rely heavily on manual updates, causing inefficiencies.</a:t>
            </a:r>
            <a:endParaRPr b="0" i="0" sz="1550" u="none" cap="none" strike="noStrike"/>
          </a:p>
        </p:txBody>
      </p:sp>
      <p:sp>
        <p:nvSpPr>
          <p:cNvPr id="80" name="Google Shape;80;p14"/>
          <p:cNvSpPr/>
          <p:nvPr/>
        </p:nvSpPr>
        <p:spPr>
          <a:xfrm>
            <a:off x="10308074" y="4353997"/>
            <a:ext cx="3536156" cy="635079"/>
          </a:xfrm>
          <a:prstGeom prst="rect">
            <a:avLst/>
          </a:prstGeom>
          <a:noFill/>
          <a:ln>
            <a:noFill/>
          </a:ln>
        </p:spPr>
        <p:txBody>
          <a:bodyPr anchorCtr="0" anchor="t" bIns="0" lIns="0" spcFirstLastPara="1" rIns="0" wrap="square" tIns="0">
            <a:noAutofit/>
          </a:bodyPr>
          <a:lstStyle/>
          <a:p>
            <a:pPr indent="-342900" lvl="0" marL="342900" marR="0" rtl="0" algn="l">
              <a:lnSpc>
                <a:spcPct val="161290"/>
              </a:lnSpc>
              <a:spcBef>
                <a:spcPts val="0"/>
              </a:spcBef>
              <a:spcAft>
                <a:spcPts val="0"/>
              </a:spcAft>
              <a:buClr>
                <a:srgbClr val="DCD7E5"/>
              </a:buClr>
              <a:buSzPts val="1550"/>
              <a:buFont typeface="Heebo Light"/>
              <a:buChar char="•"/>
            </a:pPr>
            <a:r>
              <a:rPr b="0" i="0" lang="en-US" sz="1550" u="none" cap="none" strike="noStrike">
                <a:solidFill>
                  <a:srgbClr val="DCD7E5"/>
                </a:solidFill>
                <a:latin typeface="Heebo Light"/>
                <a:ea typeface="Heebo Light"/>
                <a:cs typeface="Heebo Light"/>
                <a:sym typeface="Heebo Light"/>
              </a:rPr>
              <a:t>Lack predictive insights for proactive planning.</a:t>
            </a:r>
            <a:endParaRPr b="0" i="0" sz="1550" u="none" cap="none" strike="noStrike"/>
          </a:p>
        </p:txBody>
      </p:sp>
      <p:sp>
        <p:nvSpPr>
          <p:cNvPr id="81" name="Google Shape;81;p14"/>
          <p:cNvSpPr/>
          <p:nvPr/>
        </p:nvSpPr>
        <p:spPr>
          <a:xfrm>
            <a:off x="10308074" y="5058489"/>
            <a:ext cx="3536156" cy="635079"/>
          </a:xfrm>
          <a:prstGeom prst="rect">
            <a:avLst/>
          </a:prstGeom>
          <a:noFill/>
          <a:ln>
            <a:noFill/>
          </a:ln>
        </p:spPr>
        <p:txBody>
          <a:bodyPr anchorCtr="0" anchor="t" bIns="0" lIns="0" spcFirstLastPara="1" rIns="0" wrap="square" tIns="0">
            <a:noAutofit/>
          </a:bodyPr>
          <a:lstStyle/>
          <a:p>
            <a:pPr indent="-342900" lvl="0" marL="342900" marR="0" rtl="0" algn="l">
              <a:lnSpc>
                <a:spcPct val="161290"/>
              </a:lnSpc>
              <a:spcBef>
                <a:spcPts val="0"/>
              </a:spcBef>
              <a:spcAft>
                <a:spcPts val="0"/>
              </a:spcAft>
              <a:buClr>
                <a:srgbClr val="DCD7E5"/>
              </a:buClr>
              <a:buSzPts val="1550"/>
              <a:buFont typeface="Heebo Light"/>
              <a:buChar char="•"/>
            </a:pPr>
            <a:r>
              <a:rPr b="0" i="0" lang="en-US" sz="1550" u="none" cap="none" strike="noStrike">
                <a:solidFill>
                  <a:srgbClr val="DCD7E5"/>
                </a:solidFill>
                <a:latin typeface="Heebo Light"/>
                <a:ea typeface="Heebo Light"/>
                <a:cs typeface="Heebo Light"/>
                <a:sym typeface="Heebo Light"/>
              </a:rPr>
              <a:t>Fail to optimize workflows, leading to wasted time and resources.</a:t>
            </a:r>
            <a:endParaRPr b="0" i="0" sz="1550" u="none" cap="none" strike="noStrike"/>
          </a:p>
        </p:txBody>
      </p:sp>
      <p:sp>
        <p:nvSpPr>
          <p:cNvPr id="82" name="Google Shape;82;p14"/>
          <p:cNvSpPr/>
          <p:nvPr/>
        </p:nvSpPr>
        <p:spPr>
          <a:xfrm>
            <a:off x="10308074" y="5872163"/>
            <a:ext cx="3536156" cy="1270159"/>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550"/>
              <a:buFont typeface="Heebo Light"/>
              <a:buNone/>
            </a:pPr>
            <a:r>
              <a:rPr b="0" i="0" lang="en-US" sz="1550" u="none" cap="none" strike="noStrike">
                <a:solidFill>
                  <a:srgbClr val="DCD7E5"/>
                </a:solidFill>
                <a:latin typeface="Heebo Light"/>
                <a:ea typeface="Heebo Light"/>
                <a:cs typeface="Heebo Light"/>
                <a:sym typeface="Heebo Light"/>
              </a:rPr>
              <a:t>There is a clear need for a smart, cloud-based system that automates planning, predicts risks, and improves productivity.</a:t>
            </a:r>
            <a:endParaRPr b="0" i="0" sz="1550" u="none" cap="none" strike="noStrike"/>
          </a:p>
        </p:txBody>
      </p:sp>
      <p:sp>
        <p:nvSpPr>
          <p:cNvPr id="83" name="Google Shape;83;p14"/>
          <p:cNvSpPr txBox="1"/>
          <p:nvPr/>
        </p:nvSpPr>
        <p:spPr>
          <a:xfrm>
            <a:off x="12854350" y="7737229"/>
            <a:ext cx="1670700" cy="400200"/>
          </a:xfrm>
          <a:prstGeom prst="rect">
            <a:avLst/>
          </a:prstGeom>
          <a:solidFill>
            <a:srgbClr val="0D0A2C"/>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u="sng"/>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5"/>
          <p:cNvSpPr/>
          <p:nvPr/>
        </p:nvSpPr>
        <p:spPr>
          <a:xfrm>
            <a:off x="793790" y="1110258"/>
            <a:ext cx="4961811" cy="620078"/>
          </a:xfrm>
          <a:prstGeom prst="rect">
            <a:avLst/>
          </a:prstGeom>
          <a:noFill/>
          <a:ln>
            <a:noFill/>
          </a:ln>
        </p:spPr>
        <p:txBody>
          <a:bodyPr anchorCtr="0" anchor="t" bIns="0" lIns="0" spcFirstLastPara="1" rIns="0" wrap="square" tIns="0">
            <a:noAutofit/>
          </a:bodyPr>
          <a:lstStyle/>
          <a:p>
            <a:pPr indent="0" lvl="0" marL="0" marR="0" rtl="0" algn="l">
              <a:lnSpc>
                <a:spcPct val="124358"/>
              </a:lnSpc>
              <a:spcBef>
                <a:spcPts val="0"/>
              </a:spcBef>
              <a:spcAft>
                <a:spcPts val="0"/>
              </a:spcAft>
              <a:buClr>
                <a:srgbClr val="F2F0F4"/>
              </a:buClr>
              <a:buSzPts val="3900"/>
              <a:buFont typeface="Montserrat"/>
              <a:buNone/>
            </a:pPr>
            <a:r>
              <a:rPr b="0" i="0" lang="en-US" sz="3900" u="none" cap="none" strike="noStrike">
                <a:solidFill>
                  <a:srgbClr val="F2F0F4"/>
                </a:solidFill>
                <a:latin typeface="Montserrat"/>
                <a:ea typeface="Montserrat"/>
                <a:cs typeface="Montserrat"/>
                <a:sym typeface="Montserrat"/>
              </a:rPr>
              <a:t>Aim &amp; Objectives</a:t>
            </a:r>
            <a:endParaRPr b="0" i="0" sz="3900" u="none" cap="none" strike="noStrike"/>
          </a:p>
        </p:txBody>
      </p:sp>
      <p:sp>
        <p:nvSpPr>
          <p:cNvPr id="90" name="Google Shape;90;p15"/>
          <p:cNvSpPr/>
          <p:nvPr/>
        </p:nvSpPr>
        <p:spPr>
          <a:xfrm>
            <a:off x="793790" y="2424827"/>
            <a:ext cx="4215289" cy="2416731"/>
          </a:xfrm>
          <a:prstGeom prst="roundRect">
            <a:avLst>
              <a:gd fmla="val 4540" name="adj"/>
            </a:avLst>
          </a:prstGeom>
          <a:solidFill>
            <a:srgbClr val="0D0A2C">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91" name="Google Shape;91;p15"/>
          <p:cNvPicPr preferRelativeResize="0"/>
          <p:nvPr/>
        </p:nvPicPr>
        <p:blipFill rotWithShape="1">
          <a:blip r:embed="rId3">
            <a:alphaModFix/>
          </a:blip>
          <a:srcRect b="0" l="0" r="0" t="0"/>
          <a:stretch/>
        </p:blipFill>
        <p:spPr>
          <a:xfrm>
            <a:off x="793790" y="2401967"/>
            <a:ext cx="4215289" cy="91440"/>
          </a:xfrm>
          <a:prstGeom prst="rect">
            <a:avLst/>
          </a:prstGeom>
          <a:noFill/>
          <a:ln>
            <a:noFill/>
          </a:ln>
        </p:spPr>
      </p:pic>
      <p:pic>
        <p:nvPicPr>
          <p:cNvPr descr="preencoded.png" id="92" name="Google Shape;92;p15"/>
          <p:cNvPicPr preferRelativeResize="0"/>
          <p:nvPr/>
        </p:nvPicPr>
        <p:blipFill rotWithShape="1">
          <a:blip r:embed="rId4">
            <a:alphaModFix/>
          </a:blip>
          <a:srcRect b="0" l="0" r="0" t="0"/>
          <a:stretch/>
        </p:blipFill>
        <p:spPr>
          <a:xfrm>
            <a:off x="2603778" y="2127171"/>
            <a:ext cx="595313" cy="595313"/>
          </a:xfrm>
          <a:prstGeom prst="rect">
            <a:avLst/>
          </a:prstGeom>
          <a:noFill/>
          <a:ln>
            <a:noFill/>
          </a:ln>
        </p:spPr>
      </p:pic>
      <p:sp>
        <p:nvSpPr>
          <p:cNvPr id="93" name="Google Shape;93;p15"/>
          <p:cNvSpPr/>
          <p:nvPr/>
        </p:nvSpPr>
        <p:spPr>
          <a:xfrm>
            <a:off x="2782372" y="2275999"/>
            <a:ext cx="238125" cy="297656"/>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FFFFFF"/>
              </a:buClr>
              <a:buSzPts val="1850"/>
              <a:buFont typeface="Montserrat"/>
              <a:buNone/>
            </a:pPr>
            <a:r>
              <a:rPr b="0" i="0" lang="en-US" sz="1850" u="none" cap="none" strike="noStrike">
                <a:solidFill>
                  <a:srgbClr val="FFFFFF"/>
                </a:solidFill>
                <a:latin typeface="Montserrat"/>
                <a:ea typeface="Montserrat"/>
                <a:cs typeface="Montserrat"/>
                <a:sym typeface="Montserrat"/>
              </a:rPr>
              <a:t>1</a:t>
            </a:r>
            <a:endParaRPr b="0" i="0" sz="1850" u="none" cap="none" strike="noStrike"/>
          </a:p>
        </p:txBody>
      </p:sp>
      <p:sp>
        <p:nvSpPr>
          <p:cNvPr id="94" name="Google Shape;94;p15"/>
          <p:cNvSpPr/>
          <p:nvPr/>
        </p:nvSpPr>
        <p:spPr>
          <a:xfrm>
            <a:off x="1015008" y="2920960"/>
            <a:ext cx="2480905" cy="310158"/>
          </a:xfrm>
          <a:prstGeom prst="rect">
            <a:avLst/>
          </a:prstGeom>
          <a:noFill/>
          <a:ln>
            <a:noFill/>
          </a:ln>
        </p:spPr>
        <p:txBody>
          <a:bodyPr anchorCtr="0" anchor="t" bIns="0" lIns="0" spcFirstLastPara="1" rIns="0" wrap="square" tIns="0">
            <a:noAutofit/>
          </a:bodyPr>
          <a:lstStyle/>
          <a:p>
            <a:pPr indent="0" lvl="0" marL="0" marR="0" rtl="0" algn="l">
              <a:lnSpc>
                <a:spcPct val="123076"/>
              </a:lnSpc>
              <a:spcBef>
                <a:spcPts val="0"/>
              </a:spcBef>
              <a:spcAft>
                <a:spcPts val="0"/>
              </a:spcAft>
              <a:buClr>
                <a:srgbClr val="DCD7E5"/>
              </a:buClr>
              <a:buSzPts val="1950"/>
              <a:buFont typeface="Montserrat"/>
              <a:buNone/>
            </a:pPr>
            <a:r>
              <a:rPr b="0" i="0" lang="en-US" sz="1950" u="none" cap="none" strike="noStrike">
                <a:solidFill>
                  <a:srgbClr val="DCD7E5"/>
                </a:solidFill>
                <a:latin typeface="Montserrat"/>
                <a:ea typeface="Montserrat"/>
                <a:cs typeface="Montserrat"/>
                <a:sym typeface="Montserrat"/>
              </a:rPr>
              <a:t>Aim</a:t>
            </a:r>
            <a:endParaRPr b="0" i="0" sz="1950" u="none" cap="none" strike="noStrike"/>
          </a:p>
        </p:txBody>
      </p:sp>
      <p:sp>
        <p:nvSpPr>
          <p:cNvPr id="95" name="Google Shape;95;p15"/>
          <p:cNvSpPr/>
          <p:nvPr/>
        </p:nvSpPr>
        <p:spPr>
          <a:xfrm>
            <a:off x="1015008" y="3350181"/>
            <a:ext cx="3772853" cy="1270159"/>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550"/>
              <a:buFont typeface="Heebo Light"/>
              <a:buNone/>
            </a:pPr>
            <a:r>
              <a:rPr b="0" i="0" lang="en-US" sz="1550" u="none" cap="none" strike="noStrike">
                <a:solidFill>
                  <a:srgbClr val="DCD7E5"/>
                </a:solidFill>
                <a:latin typeface="Heebo Light"/>
                <a:ea typeface="Heebo Light"/>
                <a:cs typeface="Heebo Light"/>
                <a:sym typeface="Heebo Light"/>
              </a:rPr>
              <a:t>To develop an AI-driven, cloud-native task management system that automates workflows, predicts risks, and enhances team productivity.</a:t>
            </a:r>
            <a:endParaRPr b="0" i="0" sz="1550" u="none" cap="none" strike="noStrike"/>
          </a:p>
        </p:txBody>
      </p:sp>
      <p:sp>
        <p:nvSpPr>
          <p:cNvPr id="96" name="Google Shape;96;p15"/>
          <p:cNvSpPr/>
          <p:nvPr/>
        </p:nvSpPr>
        <p:spPr>
          <a:xfrm>
            <a:off x="5207437" y="2424827"/>
            <a:ext cx="4215408" cy="2416731"/>
          </a:xfrm>
          <a:prstGeom prst="roundRect">
            <a:avLst>
              <a:gd fmla="val 4540" name="adj"/>
            </a:avLst>
          </a:prstGeom>
          <a:solidFill>
            <a:srgbClr val="0D0A2C">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97" name="Google Shape;97;p15"/>
          <p:cNvPicPr preferRelativeResize="0"/>
          <p:nvPr/>
        </p:nvPicPr>
        <p:blipFill rotWithShape="1">
          <a:blip r:embed="rId3">
            <a:alphaModFix/>
          </a:blip>
          <a:srcRect b="0" l="0" r="0" t="0"/>
          <a:stretch/>
        </p:blipFill>
        <p:spPr>
          <a:xfrm>
            <a:off x="5207437" y="2401967"/>
            <a:ext cx="4215408" cy="91440"/>
          </a:xfrm>
          <a:prstGeom prst="rect">
            <a:avLst/>
          </a:prstGeom>
          <a:noFill/>
          <a:ln>
            <a:noFill/>
          </a:ln>
        </p:spPr>
      </p:pic>
      <p:pic>
        <p:nvPicPr>
          <p:cNvPr descr="preencoded.png" id="98" name="Google Shape;98;p15"/>
          <p:cNvPicPr preferRelativeResize="0"/>
          <p:nvPr/>
        </p:nvPicPr>
        <p:blipFill rotWithShape="1">
          <a:blip r:embed="rId4">
            <a:alphaModFix/>
          </a:blip>
          <a:srcRect b="0" l="0" r="0" t="0"/>
          <a:stretch/>
        </p:blipFill>
        <p:spPr>
          <a:xfrm>
            <a:off x="7017425" y="2127171"/>
            <a:ext cx="595313" cy="595313"/>
          </a:xfrm>
          <a:prstGeom prst="rect">
            <a:avLst/>
          </a:prstGeom>
          <a:noFill/>
          <a:ln>
            <a:noFill/>
          </a:ln>
        </p:spPr>
      </p:pic>
      <p:sp>
        <p:nvSpPr>
          <p:cNvPr id="99" name="Google Shape;99;p15"/>
          <p:cNvSpPr/>
          <p:nvPr/>
        </p:nvSpPr>
        <p:spPr>
          <a:xfrm>
            <a:off x="7196018" y="2275999"/>
            <a:ext cx="238125" cy="297656"/>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FFFFFF"/>
              </a:buClr>
              <a:buSzPts val="1850"/>
              <a:buFont typeface="Montserrat"/>
              <a:buNone/>
            </a:pPr>
            <a:r>
              <a:rPr b="0" i="0" lang="en-US" sz="1850" u="none" cap="none" strike="noStrike">
                <a:solidFill>
                  <a:srgbClr val="FFFFFF"/>
                </a:solidFill>
                <a:latin typeface="Montserrat"/>
                <a:ea typeface="Montserrat"/>
                <a:cs typeface="Montserrat"/>
                <a:sym typeface="Montserrat"/>
              </a:rPr>
              <a:t>2</a:t>
            </a:r>
            <a:endParaRPr b="0" i="0" sz="1850" u="none" cap="none" strike="noStrike"/>
          </a:p>
        </p:txBody>
      </p:sp>
      <p:sp>
        <p:nvSpPr>
          <p:cNvPr id="100" name="Google Shape;100;p15"/>
          <p:cNvSpPr/>
          <p:nvPr/>
        </p:nvSpPr>
        <p:spPr>
          <a:xfrm>
            <a:off x="5428649" y="2920953"/>
            <a:ext cx="3648900" cy="253500"/>
          </a:xfrm>
          <a:prstGeom prst="rect">
            <a:avLst/>
          </a:prstGeom>
          <a:noFill/>
          <a:ln>
            <a:noFill/>
          </a:ln>
        </p:spPr>
        <p:txBody>
          <a:bodyPr anchorCtr="0" anchor="t" bIns="0" lIns="0" spcFirstLastPara="1" rIns="0" wrap="square" tIns="0">
            <a:noAutofit/>
          </a:bodyPr>
          <a:lstStyle/>
          <a:p>
            <a:pPr indent="0" lvl="0" marL="0" marR="0" rtl="0" algn="l">
              <a:lnSpc>
                <a:spcPct val="123076"/>
              </a:lnSpc>
              <a:spcBef>
                <a:spcPts val="0"/>
              </a:spcBef>
              <a:spcAft>
                <a:spcPts val="0"/>
              </a:spcAft>
              <a:buClr>
                <a:srgbClr val="DCD7E5"/>
              </a:buClr>
              <a:buSzPts val="1950"/>
              <a:buFont typeface="Montserrat"/>
              <a:buNone/>
            </a:pPr>
            <a:r>
              <a:rPr b="0" i="0" lang="en-US" sz="1950" u="none" cap="none" strike="noStrike">
                <a:solidFill>
                  <a:srgbClr val="DCD7E5"/>
                </a:solidFill>
                <a:latin typeface="Montserrat"/>
                <a:ea typeface="Montserrat"/>
                <a:cs typeface="Montserrat"/>
                <a:sym typeface="Montserrat"/>
              </a:rPr>
              <a:t>AI Engine Development</a:t>
            </a:r>
            <a:endParaRPr b="0" i="0" sz="1950" u="none" cap="none" strike="noStrike"/>
          </a:p>
        </p:txBody>
      </p:sp>
      <p:sp>
        <p:nvSpPr>
          <p:cNvPr id="101" name="Google Shape;101;p15"/>
          <p:cNvSpPr/>
          <p:nvPr/>
        </p:nvSpPr>
        <p:spPr>
          <a:xfrm>
            <a:off x="5428650" y="3546753"/>
            <a:ext cx="3773100" cy="438600"/>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550"/>
              <a:buFont typeface="Heebo Light"/>
              <a:buNone/>
            </a:pPr>
            <a:r>
              <a:rPr b="0" i="0" lang="en-US" sz="1550" u="none" cap="none" strike="noStrike">
                <a:solidFill>
                  <a:srgbClr val="DCD7E5"/>
                </a:solidFill>
                <a:latin typeface="Heebo Light"/>
                <a:ea typeface="Heebo Light"/>
                <a:cs typeface="Heebo Light"/>
                <a:sym typeface="Heebo Light"/>
              </a:rPr>
              <a:t>Develop an AI engine for predictive task suggestions and risk anticipation.</a:t>
            </a:r>
            <a:endParaRPr b="0" i="0" sz="1550" u="none" cap="none" strike="noStrike"/>
          </a:p>
        </p:txBody>
      </p:sp>
      <p:sp>
        <p:nvSpPr>
          <p:cNvPr id="102" name="Google Shape;102;p15"/>
          <p:cNvSpPr/>
          <p:nvPr/>
        </p:nvSpPr>
        <p:spPr>
          <a:xfrm>
            <a:off x="9621203" y="2424827"/>
            <a:ext cx="4215289" cy="2416731"/>
          </a:xfrm>
          <a:prstGeom prst="roundRect">
            <a:avLst>
              <a:gd fmla="val 4540" name="adj"/>
            </a:avLst>
          </a:prstGeom>
          <a:solidFill>
            <a:srgbClr val="0D0A2C">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03" name="Google Shape;103;p15"/>
          <p:cNvPicPr preferRelativeResize="0"/>
          <p:nvPr/>
        </p:nvPicPr>
        <p:blipFill rotWithShape="1">
          <a:blip r:embed="rId3">
            <a:alphaModFix/>
          </a:blip>
          <a:srcRect b="0" l="0" r="0" t="0"/>
          <a:stretch/>
        </p:blipFill>
        <p:spPr>
          <a:xfrm>
            <a:off x="9621203" y="2401967"/>
            <a:ext cx="4215289" cy="91440"/>
          </a:xfrm>
          <a:prstGeom prst="rect">
            <a:avLst/>
          </a:prstGeom>
          <a:noFill/>
          <a:ln>
            <a:noFill/>
          </a:ln>
        </p:spPr>
      </p:pic>
      <p:pic>
        <p:nvPicPr>
          <p:cNvPr descr="preencoded.png" id="104" name="Google Shape;104;p15"/>
          <p:cNvPicPr preferRelativeResize="0"/>
          <p:nvPr/>
        </p:nvPicPr>
        <p:blipFill rotWithShape="1">
          <a:blip r:embed="rId4">
            <a:alphaModFix/>
          </a:blip>
          <a:srcRect b="0" l="0" r="0" t="0"/>
          <a:stretch/>
        </p:blipFill>
        <p:spPr>
          <a:xfrm>
            <a:off x="11431191" y="2127171"/>
            <a:ext cx="595313" cy="595313"/>
          </a:xfrm>
          <a:prstGeom prst="rect">
            <a:avLst/>
          </a:prstGeom>
          <a:noFill/>
          <a:ln>
            <a:noFill/>
          </a:ln>
        </p:spPr>
      </p:pic>
      <p:sp>
        <p:nvSpPr>
          <p:cNvPr id="105" name="Google Shape;105;p15"/>
          <p:cNvSpPr/>
          <p:nvPr/>
        </p:nvSpPr>
        <p:spPr>
          <a:xfrm>
            <a:off x="11609784" y="2275999"/>
            <a:ext cx="238125" cy="297656"/>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FFFFFF"/>
              </a:buClr>
              <a:buSzPts val="1850"/>
              <a:buFont typeface="Montserrat"/>
              <a:buNone/>
            </a:pPr>
            <a:r>
              <a:rPr b="0" i="0" lang="en-US" sz="1850" u="none" cap="none" strike="noStrike">
                <a:solidFill>
                  <a:srgbClr val="FFFFFF"/>
                </a:solidFill>
                <a:latin typeface="Montserrat"/>
                <a:ea typeface="Montserrat"/>
                <a:cs typeface="Montserrat"/>
                <a:sym typeface="Montserrat"/>
              </a:rPr>
              <a:t>3</a:t>
            </a:r>
            <a:endParaRPr b="0" i="0" sz="1850" u="none" cap="none" strike="noStrike"/>
          </a:p>
        </p:txBody>
      </p:sp>
      <p:sp>
        <p:nvSpPr>
          <p:cNvPr id="106" name="Google Shape;106;p15"/>
          <p:cNvSpPr/>
          <p:nvPr/>
        </p:nvSpPr>
        <p:spPr>
          <a:xfrm>
            <a:off x="9842426" y="2920951"/>
            <a:ext cx="3772800" cy="297600"/>
          </a:xfrm>
          <a:prstGeom prst="rect">
            <a:avLst/>
          </a:prstGeom>
          <a:noFill/>
          <a:ln>
            <a:noFill/>
          </a:ln>
        </p:spPr>
        <p:txBody>
          <a:bodyPr anchorCtr="0" anchor="t" bIns="0" lIns="0" spcFirstLastPara="1" rIns="0" wrap="square" tIns="0">
            <a:noAutofit/>
          </a:bodyPr>
          <a:lstStyle/>
          <a:p>
            <a:pPr indent="0" lvl="0" marL="0" marR="0" rtl="0" algn="l">
              <a:lnSpc>
                <a:spcPct val="123076"/>
              </a:lnSpc>
              <a:spcBef>
                <a:spcPts val="0"/>
              </a:spcBef>
              <a:spcAft>
                <a:spcPts val="0"/>
              </a:spcAft>
              <a:buClr>
                <a:srgbClr val="DCD7E5"/>
              </a:buClr>
              <a:buSzPts val="1950"/>
              <a:buFont typeface="Montserrat"/>
              <a:buNone/>
            </a:pPr>
            <a:r>
              <a:rPr b="0" i="0" lang="en-US" sz="1950" u="none" cap="none" strike="noStrike">
                <a:solidFill>
                  <a:srgbClr val="DCD7E5"/>
                </a:solidFill>
                <a:latin typeface="Montserrat"/>
                <a:ea typeface="Montserrat"/>
                <a:cs typeface="Montserrat"/>
                <a:sym typeface="Montserrat"/>
              </a:rPr>
              <a:t>Scalable AWS Deployment</a:t>
            </a:r>
            <a:endParaRPr b="0" i="0" sz="1950" u="none" cap="none" strike="noStrike"/>
          </a:p>
        </p:txBody>
      </p:sp>
      <p:sp>
        <p:nvSpPr>
          <p:cNvPr id="107" name="Google Shape;107;p15"/>
          <p:cNvSpPr/>
          <p:nvPr/>
        </p:nvSpPr>
        <p:spPr>
          <a:xfrm>
            <a:off x="9842425" y="3585054"/>
            <a:ext cx="3772800" cy="400200"/>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550"/>
              <a:buFont typeface="Heebo Light"/>
              <a:buNone/>
            </a:pPr>
            <a:r>
              <a:rPr b="0" i="0" lang="en-US" sz="1550" u="none" cap="none" strike="noStrike">
                <a:solidFill>
                  <a:srgbClr val="DCD7E5"/>
                </a:solidFill>
                <a:latin typeface="Heebo Light"/>
                <a:ea typeface="Heebo Light"/>
                <a:cs typeface="Heebo Light"/>
                <a:sym typeface="Heebo Light"/>
              </a:rPr>
              <a:t>Deploy on AWS EC2 with load balancing and auto-scaling for scalability.</a:t>
            </a:r>
            <a:endParaRPr b="0" i="0" sz="1550" u="none" cap="none" strike="noStrike"/>
          </a:p>
        </p:txBody>
      </p:sp>
      <p:sp>
        <p:nvSpPr>
          <p:cNvPr id="108" name="Google Shape;108;p15"/>
          <p:cNvSpPr/>
          <p:nvPr/>
        </p:nvSpPr>
        <p:spPr>
          <a:xfrm>
            <a:off x="793790" y="5337572"/>
            <a:ext cx="6422112" cy="1781651"/>
          </a:xfrm>
          <a:prstGeom prst="roundRect">
            <a:avLst>
              <a:gd fmla="val 6159" name="adj"/>
            </a:avLst>
          </a:prstGeom>
          <a:solidFill>
            <a:srgbClr val="0D0A2C">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09" name="Google Shape;109;p15"/>
          <p:cNvPicPr preferRelativeResize="0"/>
          <p:nvPr/>
        </p:nvPicPr>
        <p:blipFill rotWithShape="1">
          <a:blip r:embed="rId5">
            <a:alphaModFix/>
          </a:blip>
          <a:srcRect b="0" l="0" r="0" t="0"/>
          <a:stretch/>
        </p:blipFill>
        <p:spPr>
          <a:xfrm>
            <a:off x="793790" y="5314712"/>
            <a:ext cx="6422112" cy="91440"/>
          </a:xfrm>
          <a:prstGeom prst="rect">
            <a:avLst/>
          </a:prstGeom>
          <a:noFill/>
          <a:ln>
            <a:noFill/>
          </a:ln>
        </p:spPr>
      </p:pic>
      <p:pic>
        <p:nvPicPr>
          <p:cNvPr descr="preencoded.png" id="110" name="Google Shape;110;p15"/>
          <p:cNvPicPr preferRelativeResize="0"/>
          <p:nvPr/>
        </p:nvPicPr>
        <p:blipFill rotWithShape="1">
          <a:blip r:embed="rId4">
            <a:alphaModFix/>
          </a:blip>
          <a:srcRect b="0" l="0" r="0" t="0"/>
          <a:stretch/>
        </p:blipFill>
        <p:spPr>
          <a:xfrm>
            <a:off x="3707130" y="5039916"/>
            <a:ext cx="595313" cy="595313"/>
          </a:xfrm>
          <a:prstGeom prst="rect">
            <a:avLst/>
          </a:prstGeom>
          <a:noFill/>
          <a:ln>
            <a:noFill/>
          </a:ln>
        </p:spPr>
      </p:pic>
      <p:sp>
        <p:nvSpPr>
          <p:cNvPr id="111" name="Google Shape;111;p15"/>
          <p:cNvSpPr/>
          <p:nvPr/>
        </p:nvSpPr>
        <p:spPr>
          <a:xfrm>
            <a:off x="3885724" y="5188744"/>
            <a:ext cx="238125" cy="297656"/>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FFFFFF"/>
              </a:buClr>
              <a:buSzPts val="1850"/>
              <a:buFont typeface="Montserrat"/>
              <a:buNone/>
            </a:pPr>
            <a:r>
              <a:rPr b="0" i="0" lang="en-US" sz="1850" u="none" cap="none" strike="noStrike">
                <a:solidFill>
                  <a:srgbClr val="FFFFFF"/>
                </a:solidFill>
                <a:latin typeface="Montserrat"/>
                <a:ea typeface="Montserrat"/>
                <a:cs typeface="Montserrat"/>
                <a:sym typeface="Montserrat"/>
              </a:rPr>
              <a:t>4</a:t>
            </a:r>
            <a:endParaRPr b="0" i="0" sz="1850" u="none" cap="none" strike="noStrike"/>
          </a:p>
        </p:txBody>
      </p:sp>
      <p:sp>
        <p:nvSpPr>
          <p:cNvPr id="112" name="Google Shape;112;p15"/>
          <p:cNvSpPr/>
          <p:nvPr/>
        </p:nvSpPr>
        <p:spPr>
          <a:xfrm>
            <a:off x="1014995" y="5833700"/>
            <a:ext cx="5735100" cy="310200"/>
          </a:xfrm>
          <a:prstGeom prst="rect">
            <a:avLst/>
          </a:prstGeom>
          <a:noFill/>
          <a:ln>
            <a:noFill/>
          </a:ln>
        </p:spPr>
        <p:txBody>
          <a:bodyPr anchorCtr="0" anchor="t" bIns="0" lIns="0" spcFirstLastPara="1" rIns="0" wrap="square" tIns="0">
            <a:noAutofit/>
          </a:bodyPr>
          <a:lstStyle/>
          <a:p>
            <a:pPr indent="0" lvl="0" marL="0" marR="0" rtl="0" algn="l">
              <a:lnSpc>
                <a:spcPct val="123076"/>
              </a:lnSpc>
              <a:spcBef>
                <a:spcPts val="0"/>
              </a:spcBef>
              <a:spcAft>
                <a:spcPts val="0"/>
              </a:spcAft>
              <a:buClr>
                <a:srgbClr val="DCD7E5"/>
              </a:buClr>
              <a:buSzPts val="1950"/>
              <a:buFont typeface="Montserrat"/>
              <a:buNone/>
            </a:pPr>
            <a:r>
              <a:rPr b="0" i="0" lang="en-US" sz="1950" u="none" cap="none" strike="noStrike">
                <a:solidFill>
                  <a:srgbClr val="DCD7E5"/>
                </a:solidFill>
                <a:latin typeface="Montserrat"/>
                <a:ea typeface="Montserrat"/>
                <a:cs typeface="Montserrat"/>
                <a:sym typeface="Montserrat"/>
              </a:rPr>
              <a:t>Security &amp; Data Management</a:t>
            </a:r>
            <a:endParaRPr b="0" i="0" sz="1950" u="none" cap="none" strike="noStrike"/>
          </a:p>
        </p:txBody>
      </p:sp>
      <p:sp>
        <p:nvSpPr>
          <p:cNvPr id="113" name="Google Shape;113;p15"/>
          <p:cNvSpPr/>
          <p:nvPr/>
        </p:nvSpPr>
        <p:spPr>
          <a:xfrm>
            <a:off x="1015000" y="6459401"/>
            <a:ext cx="5979600" cy="438600"/>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550"/>
              <a:buFont typeface="Heebo Light"/>
              <a:buNone/>
            </a:pPr>
            <a:r>
              <a:rPr b="0" i="0" lang="en-US" sz="1550" u="none" cap="none" strike="noStrike">
                <a:solidFill>
                  <a:srgbClr val="DCD7E5"/>
                </a:solidFill>
                <a:latin typeface="Heebo Light"/>
                <a:ea typeface="Heebo Light"/>
                <a:cs typeface="Heebo Light"/>
                <a:sym typeface="Heebo Light"/>
              </a:rPr>
              <a:t>Secure with IAM roles, AWS Secrets Manager, and MongoDB Atlas for efficient data storage.</a:t>
            </a:r>
            <a:endParaRPr b="0" i="0" sz="1550" u="none" cap="none" strike="noStrike"/>
          </a:p>
        </p:txBody>
      </p:sp>
      <p:sp>
        <p:nvSpPr>
          <p:cNvPr id="114" name="Google Shape;114;p15"/>
          <p:cNvSpPr/>
          <p:nvPr/>
        </p:nvSpPr>
        <p:spPr>
          <a:xfrm>
            <a:off x="7414260" y="5337572"/>
            <a:ext cx="6422231" cy="1781651"/>
          </a:xfrm>
          <a:prstGeom prst="roundRect">
            <a:avLst>
              <a:gd fmla="val 6159" name="adj"/>
            </a:avLst>
          </a:prstGeom>
          <a:solidFill>
            <a:srgbClr val="0D0A2C">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15" name="Google Shape;115;p15"/>
          <p:cNvPicPr preferRelativeResize="0"/>
          <p:nvPr/>
        </p:nvPicPr>
        <p:blipFill rotWithShape="1">
          <a:blip r:embed="rId5">
            <a:alphaModFix/>
          </a:blip>
          <a:srcRect b="0" l="0" r="0" t="0"/>
          <a:stretch/>
        </p:blipFill>
        <p:spPr>
          <a:xfrm>
            <a:off x="7414260" y="5314712"/>
            <a:ext cx="6422231" cy="91440"/>
          </a:xfrm>
          <a:prstGeom prst="rect">
            <a:avLst/>
          </a:prstGeom>
          <a:noFill/>
          <a:ln>
            <a:noFill/>
          </a:ln>
        </p:spPr>
      </p:pic>
      <p:pic>
        <p:nvPicPr>
          <p:cNvPr descr="preencoded.png" id="116" name="Google Shape;116;p15"/>
          <p:cNvPicPr preferRelativeResize="0"/>
          <p:nvPr/>
        </p:nvPicPr>
        <p:blipFill rotWithShape="1">
          <a:blip r:embed="rId4">
            <a:alphaModFix/>
          </a:blip>
          <a:srcRect b="0" l="0" r="0" t="0"/>
          <a:stretch/>
        </p:blipFill>
        <p:spPr>
          <a:xfrm>
            <a:off x="10327719" y="5039916"/>
            <a:ext cx="595313" cy="595313"/>
          </a:xfrm>
          <a:prstGeom prst="rect">
            <a:avLst/>
          </a:prstGeom>
          <a:noFill/>
          <a:ln>
            <a:noFill/>
          </a:ln>
        </p:spPr>
      </p:pic>
      <p:sp>
        <p:nvSpPr>
          <p:cNvPr id="117" name="Google Shape;117;p15"/>
          <p:cNvSpPr/>
          <p:nvPr/>
        </p:nvSpPr>
        <p:spPr>
          <a:xfrm>
            <a:off x="10506313" y="5188744"/>
            <a:ext cx="238125" cy="297656"/>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FFFFFF"/>
              </a:buClr>
              <a:buSzPts val="1850"/>
              <a:buFont typeface="Montserrat"/>
              <a:buNone/>
            </a:pPr>
            <a:r>
              <a:rPr b="0" i="0" lang="en-US" sz="1850" u="none" cap="none" strike="noStrike">
                <a:solidFill>
                  <a:srgbClr val="FFFFFF"/>
                </a:solidFill>
                <a:latin typeface="Montserrat"/>
                <a:ea typeface="Montserrat"/>
                <a:cs typeface="Montserrat"/>
                <a:sym typeface="Montserrat"/>
              </a:rPr>
              <a:t>5</a:t>
            </a:r>
            <a:endParaRPr b="0" i="0" sz="1850" u="none" cap="none" strike="noStrike"/>
          </a:p>
        </p:txBody>
      </p:sp>
      <p:sp>
        <p:nvSpPr>
          <p:cNvPr id="118" name="Google Shape;118;p15"/>
          <p:cNvSpPr/>
          <p:nvPr/>
        </p:nvSpPr>
        <p:spPr>
          <a:xfrm>
            <a:off x="7635472" y="5833700"/>
            <a:ext cx="5979600" cy="310200"/>
          </a:xfrm>
          <a:prstGeom prst="rect">
            <a:avLst/>
          </a:prstGeom>
          <a:noFill/>
          <a:ln>
            <a:noFill/>
          </a:ln>
        </p:spPr>
        <p:txBody>
          <a:bodyPr anchorCtr="0" anchor="t" bIns="0" lIns="0" spcFirstLastPara="1" rIns="0" wrap="square" tIns="0">
            <a:noAutofit/>
          </a:bodyPr>
          <a:lstStyle/>
          <a:p>
            <a:pPr indent="0" lvl="0" marL="0" marR="0" rtl="0" algn="l">
              <a:lnSpc>
                <a:spcPct val="123076"/>
              </a:lnSpc>
              <a:spcBef>
                <a:spcPts val="0"/>
              </a:spcBef>
              <a:spcAft>
                <a:spcPts val="0"/>
              </a:spcAft>
              <a:buClr>
                <a:srgbClr val="DCD7E5"/>
              </a:buClr>
              <a:buSzPts val="1950"/>
              <a:buFont typeface="Montserrat"/>
              <a:buNone/>
            </a:pPr>
            <a:r>
              <a:rPr b="0" i="0" lang="en-US" sz="1950" u="none" cap="none" strike="noStrike">
                <a:solidFill>
                  <a:srgbClr val="DCD7E5"/>
                </a:solidFill>
                <a:latin typeface="Montserrat"/>
                <a:ea typeface="Montserrat"/>
                <a:cs typeface="Montserrat"/>
                <a:sym typeface="Montserrat"/>
              </a:rPr>
              <a:t>User-Friendly Frontend</a:t>
            </a:r>
            <a:endParaRPr b="0" i="0" sz="1950" u="none" cap="none" strike="noStrike"/>
          </a:p>
        </p:txBody>
      </p:sp>
      <p:sp>
        <p:nvSpPr>
          <p:cNvPr id="119" name="Google Shape;119;p15"/>
          <p:cNvSpPr/>
          <p:nvPr/>
        </p:nvSpPr>
        <p:spPr>
          <a:xfrm>
            <a:off x="7635475" y="6459401"/>
            <a:ext cx="5979900" cy="438600"/>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550"/>
              <a:buFont typeface="Heebo Light"/>
              <a:buNone/>
            </a:pPr>
            <a:r>
              <a:rPr b="0" i="0" lang="en-US" sz="1550" u="none" cap="none" strike="noStrike">
                <a:solidFill>
                  <a:srgbClr val="DCD7E5"/>
                </a:solidFill>
                <a:latin typeface="Heebo Light"/>
                <a:ea typeface="Heebo Light"/>
                <a:cs typeface="Heebo Light"/>
                <a:sym typeface="Heebo Light"/>
              </a:rPr>
              <a:t>Provide a responsive, user-friendly frontend for task visualization and management.</a:t>
            </a:r>
            <a:endParaRPr b="0" i="0" sz="1550" u="none" cap="none" strike="noStrike"/>
          </a:p>
        </p:txBody>
      </p:sp>
      <p:sp>
        <p:nvSpPr>
          <p:cNvPr id="120" name="Google Shape;120;p15"/>
          <p:cNvSpPr txBox="1"/>
          <p:nvPr/>
        </p:nvSpPr>
        <p:spPr>
          <a:xfrm>
            <a:off x="12854350" y="7722575"/>
            <a:ext cx="1670700" cy="400200"/>
          </a:xfrm>
          <a:prstGeom prst="rect">
            <a:avLst/>
          </a:prstGeom>
          <a:solidFill>
            <a:srgbClr val="0D0A2C"/>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u="sng"/>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pic>
        <p:nvPicPr>
          <p:cNvPr descr="preencoded.png" id="126" name="Google Shape;126;p16"/>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127" name="Google Shape;127;p16"/>
          <p:cNvSpPr/>
          <p:nvPr/>
        </p:nvSpPr>
        <p:spPr>
          <a:xfrm>
            <a:off x="793804" y="3020850"/>
            <a:ext cx="7766100" cy="620100"/>
          </a:xfrm>
          <a:prstGeom prst="rect">
            <a:avLst/>
          </a:prstGeom>
          <a:noFill/>
          <a:ln>
            <a:noFill/>
          </a:ln>
        </p:spPr>
        <p:txBody>
          <a:bodyPr anchorCtr="0" anchor="t" bIns="0" lIns="0" spcFirstLastPara="1" rIns="0" wrap="square" tIns="0">
            <a:noAutofit/>
          </a:bodyPr>
          <a:lstStyle/>
          <a:p>
            <a:pPr indent="0" lvl="0" marL="0" marR="0" rtl="0" algn="l">
              <a:lnSpc>
                <a:spcPct val="124358"/>
              </a:lnSpc>
              <a:spcBef>
                <a:spcPts val="0"/>
              </a:spcBef>
              <a:spcAft>
                <a:spcPts val="0"/>
              </a:spcAft>
              <a:buClr>
                <a:srgbClr val="F2F0F4"/>
              </a:buClr>
              <a:buSzPts val="3900"/>
              <a:buFont typeface="Montserrat"/>
              <a:buNone/>
            </a:pPr>
            <a:r>
              <a:rPr b="0" i="0" lang="en-US" sz="3900" u="none" cap="none" strike="noStrike">
                <a:solidFill>
                  <a:srgbClr val="F2F0F4"/>
                </a:solidFill>
                <a:latin typeface="Montserrat"/>
                <a:ea typeface="Montserrat"/>
                <a:cs typeface="Montserrat"/>
                <a:sym typeface="Montserrat"/>
              </a:rPr>
              <a:t>Architectural Diagram</a:t>
            </a:r>
            <a:endParaRPr b="0" i="0" sz="3900" u="none" cap="none" strike="noStrike"/>
          </a:p>
        </p:txBody>
      </p:sp>
      <p:sp>
        <p:nvSpPr>
          <p:cNvPr id="128" name="Google Shape;128;p16"/>
          <p:cNvSpPr/>
          <p:nvPr/>
        </p:nvSpPr>
        <p:spPr>
          <a:xfrm>
            <a:off x="793790" y="3938588"/>
            <a:ext cx="7556421" cy="1270159"/>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550"/>
              <a:buFont typeface="Heebo Light"/>
              <a:buNone/>
            </a:pPr>
            <a:r>
              <a:rPr b="0" i="0" lang="en-US" sz="1550" u="none" cap="none" strike="noStrike">
                <a:solidFill>
                  <a:srgbClr val="DCD7E5"/>
                </a:solidFill>
                <a:latin typeface="Heebo Light"/>
                <a:ea typeface="Heebo Light"/>
                <a:cs typeface="Heebo Light"/>
                <a:sym typeface="Heebo Light"/>
              </a:rPr>
              <a:t>The Trackify architecture is designed for high availability and security within AWS. It utilizes a VPC with public and private subnets, an Application Load Balancer (ALB), Auto Scaling Group with EC2 instances, and secure connections to AWS Secrets Manager and MongoDB Atlas via VPC Peering.</a:t>
            </a:r>
            <a:endParaRPr b="0" i="0" sz="1550" u="none" cap="none" strike="noStrike"/>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7"/>
          <p:cNvSpPr/>
          <p:nvPr/>
        </p:nvSpPr>
        <p:spPr>
          <a:xfrm>
            <a:off x="653042" y="448975"/>
            <a:ext cx="12031500" cy="5103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2F0F4"/>
              </a:buClr>
              <a:buSzPts val="3200"/>
              <a:buFont typeface="Montserrat"/>
              <a:buNone/>
            </a:pPr>
            <a:r>
              <a:rPr b="0" i="0" lang="en-US" sz="3200" u="none" cap="none" strike="noStrike">
                <a:solidFill>
                  <a:srgbClr val="F2F0F4"/>
                </a:solidFill>
                <a:latin typeface="Montserrat"/>
                <a:ea typeface="Montserrat"/>
                <a:cs typeface="Montserrat"/>
                <a:sym typeface="Montserrat"/>
              </a:rPr>
              <a:t>AWS Foundation Architecture</a:t>
            </a:r>
            <a:endParaRPr b="0" i="0" sz="3200" u="none" cap="none" strike="noStrike"/>
          </a:p>
        </p:txBody>
      </p:sp>
      <p:sp>
        <p:nvSpPr>
          <p:cNvPr id="135" name="Google Shape;135;p17"/>
          <p:cNvSpPr/>
          <p:nvPr/>
        </p:nvSpPr>
        <p:spPr>
          <a:xfrm>
            <a:off x="653041" y="1367200"/>
            <a:ext cx="5811300" cy="2550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2F0F4"/>
              </a:buClr>
              <a:buSzPts val="1600"/>
              <a:buFont typeface="Montserrat"/>
              <a:buNone/>
            </a:pPr>
            <a:r>
              <a:rPr b="0" i="0" lang="en-US" sz="1600" u="none" cap="none" strike="noStrike">
                <a:solidFill>
                  <a:srgbClr val="F2F0F4"/>
                </a:solidFill>
                <a:latin typeface="Montserrat"/>
                <a:ea typeface="Montserrat"/>
                <a:cs typeface="Montserrat"/>
                <a:sym typeface="Montserrat"/>
              </a:rPr>
              <a:t>Virtual Private Cloud (VPC)</a:t>
            </a:r>
            <a:endParaRPr b="0" i="0" sz="1600" u="none" cap="none" strike="noStrike"/>
          </a:p>
        </p:txBody>
      </p:sp>
      <p:sp>
        <p:nvSpPr>
          <p:cNvPr id="136" name="Google Shape;136;p17"/>
          <p:cNvSpPr/>
          <p:nvPr/>
        </p:nvSpPr>
        <p:spPr>
          <a:xfrm>
            <a:off x="653058" y="1785461"/>
            <a:ext cx="6462951" cy="783312"/>
          </a:xfrm>
          <a:prstGeom prst="rect">
            <a:avLst/>
          </a:prstGeom>
          <a:noFill/>
          <a:ln>
            <a:noFill/>
          </a:ln>
        </p:spPr>
        <p:txBody>
          <a:bodyPr anchorCtr="0" anchor="t" bIns="0" lIns="0" spcFirstLastPara="1" rIns="0" wrap="square" tIns="0">
            <a:noAutofit/>
          </a:bodyPr>
          <a:lstStyle/>
          <a:p>
            <a:pPr indent="0" lvl="0" marL="0" marR="0" rtl="0" algn="l">
              <a:lnSpc>
                <a:spcPct val="164000"/>
              </a:lnSpc>
              <a:spcBef>
                <a:spcPts val="0"/>
              </a:spcBef>
              <a:spcAft>
                <a:spcPts val="0"/>
              </a:spcAft>
              <a:buClr>
                <a:srgbClr val="DCD7E5"/>
              </a:buClr>
              <a:buSzPts val="1250"/>
              <a:buFont typeface="Heebo Light"/>
              <a:buNone/>
            </a:pPr>
            <a:r>
              <a:rPr b="0" i="0" lang="en-US" sz="1250" u="none" cap="none" strike="noStrike">
                <a:solidFill>
                  <a:srgbClr val="DCD7E5"/>
                </a:solidFill>
                <a:latin typeface="Heebo Light"/>
                <a:ea typeface="Heebo Light"/>
                <a:cs typeface="Heebo Light"/>
                <a:sym typeface="Heebo Light"/>
              </a:rPr>
              <a:t>Our AWS foundation begins with a Virtual Private Cloud (VPC), providing an isolated network environment for Trackify. This allows for granular control over network configuration, including IP address ranges(, subnets, route tables, and network gateways.</a:t>
            </a:r>
            <a:endParaRPr b="0" i="0" sz="1250" u="none" cap="none" strike="noStrike"/>
          </a:p>
        </p:txBody>
      </p:sp>
      <p:pic>
        <p:nvPicPr>
          <p:cNvPr descr="preencoded.png" id="137" name="Google Shape;137;p17"/>
          <p:cNvPicPr preferRelativeResize="0"/>
          <p:nvPr/>
        </p:nvPicPr>
        <p:blipFill rotWithShape="1">
          <a:blip r:embed="rId3">
            <a:alphaModFix/>
          </a:blip>
          <a:srcRect b="0" l="0" r="0" t="0"/>
          <a:stretch/>
        </p:blipFill>
        <p:spPr>
          <a:xfrm>
            <a:off x="653058" y="2799993"/>
            <a:ext cx="6202916" cy="4469488"/>
          </a:xfrm>
          <a:prstGeom prst="rect">
            <a:avLst/>
          </a:prstGeom>
          <a:noFill/>
          <a:ln>
            <a:noFill/>
          </a:ln>
        </p:spPr>
      </p:pic>
      <p:sp>
        <p:nvSpPr>
          <p:cNvPr id="138" name="Google Shape;138;p17"/>
          <p:cNvSpPr/>
          <p:nvPr/>
        </p:nvSpPr>
        <p:spPr>
          <a:xfrm>
            <a:off x="7522012" y="1367195"/>
            <a:ext cx="2735104" cy="255032"/>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2F0F4"/>
              </a:buClr>
              <a:buSzPts val="1600"/>
              <a:buFont typeface="Montserrat"/>
              <a:buNone/>
            </a:pPr>
            <a:r>
              <a:rPr b="0" i="0" lang="en-US" sz="1600" u="none" cap="none" strike="noStrike">
                <a:solidFill>
                  <a:srgbClr val="F2F0F4"/>
                </a:solidFill>
                <a:latin typeface="Montserrat"/>
                <a:ea typeface="Montserrat"/>
                <a:cs typeface="Montserrat"/>
                <a:sym typeface="Montserrat"/>
              </a:rPr>
              <a:t>Elastic IP &amp; Security Group </a:t>
            </a:r>
            <a:endParaRPr b="0" i="0" sz="1600" u="none" cap="none" strike="noStrike"/>
          </a:p>
        </p:txBody>
      </p:sp>
      <p:sp>
        <p:nvSpPr>
          <p:cNvPr id="139" name="Google Shape;139;p17"/>
          <p:cNvSpPr/>
          <p:nvPr/>
        </p:nvSpPr>
        <p:spPr>
          <a:xfrm>
            <a:off x="7522012" y="1785461"/>
            <a:ext cx="6462951" cy="1305520"/>
          </a:xfrm>
          <a:prstGeom prst="rect">
            <a:avLst/>
          </a:prstGeom>
          <a:noFill/>
          <a:ln>
            <a:noFill/>
          </a:ln>
        </p:spPr>
        <p:txBody>
          <a:bodyPr anchorCtr="0" anchor="t" bIns="0" lIns="0" spcFirstLastPara="1" rIns="0" wrap="square" tIns="0">
            <a:noAutofit/>
          </a:bodyPr>
          <a:lstStyle/>
          <a:p>
            <a:pPr indent="0" lvl="0" marL="0" marR="0" rtl="0" algn="l">
              <a:lnSpc>
                <a:spcPct val="164000"/>
              </a:lnSpc>
              <a:spcBef>
                <a:spcPts val="0"/>
              </a:spcBef>
              <a:spcAft>
                <a:spcPts val="0"/>
              </a:spcAft>
              <a:buClr>
                <a:srgbClr val="DCD7E5"/>
              </a:buClr>
              <a:buSzPts val="1250"/>
              <a:buFont typeface="Heebo Light"/>
              <a:buNone/>
            </a:pPr>
            <a:r>
              <a:rPr b="0" i="0" lang="en-US" sz="1250" u="none" cap="none" strike="noStrike">
                <a:solidFill>
                  <a:srgbClr val="DCD7E5"/>
                </a:solidFill>
                <a:latin typeface="Heebo Light"/>
                <a:ea typeface="Heebo Light"/>
                <a:cs typeface="Heebo Light"/>
                <a:sym typeface="Heebo Light"/>
              </a:rPr>
              <a:t>Elastic IP addresses provide static public IPv4 addresses for our instances, ensuring consistent access. The TaskManagement-SG secures your instances by allowing public access via HTTPS (443) and SSH (22). Importantly, it restricts HTTP (80) traffic solely to your Load Balancer, preventing direct public exposure and ensuring all traffic is filtered through your architecture.</a:t>
            </a:r>
            <a:endParaRPr b="0" i="0" sz="1250" u="none" cap="none" strike="noStrike"/>
          </a:p>
        </p:txBody>
      </p:sp>
      <p:pic>
        <p:nvPicPr>
          <p:cNvPr descr="preencoded.png" id="140" name="Google Shape;140;p17"/>
          <p:cNvPicPr preferRelativeResize="0"/>
          <p:nvPr/>
        </p:nvPicPr>
        <p:blipFill rotWithShape="1">
          <a:blip r:embed="rId4">
            <a:alphaModFix/>
          </a:blip>
          <a:srcRect b="0" l="0" r="0" t="0"/>
          <a:stretch/>
        </p:blipFill>
        <p:spPr>
          <a:xfrm>
            <a:off x="7522012" y="3426914"/>
            <a:ext cx="5162550" cy="1852970"/>
          </a:xfrm>
          <a:prstGeom prst="rect">
            <a:avLst/>
          </a:prstGeom>
          <a:noFill/>
          <a:ln>
            <a:noFill/>
          </a:ln>
        </p:spPr>
      </p:pic>
      <p:pic>
        <p:nvPicPr>
          <p:cNvPr descr="preencoded.png" id="141" name="Google Shape;141;p17"/>
          <p:cNvPicPr preferRelativeResize="0"/>
          <p:nvPr/>
        </p:nvPicPr>
        <p:blipFill rotWithShape="1">
          <a:blip r:embed="rId5">
            <a:alphaModFix/>
          </a:blip>
          <a:srcRect b="0" l="0" r="0" t="0"/>
          <a:stretch/>
        </p:blipFill>
        <p:spPr>
          <a:xfrm>
            <a:off x="7522012" y="5494740"/>
            <a:ext cx="6462951" cy="1589842"/>
          </a:xfrm>
          <a:prstGeom prst="rect">
            <a:avLst/>
          </a:prstGeom>
          <a:noFill/>
          <a:ln>
            <a:noFill/>
          </a:ln>
        </p:spPr>
      </p:pic>
      <p:sp>
        <p:nvSpPr>
          <p:cNvPr id="142" name="Google Shape;142;p17"/>
          <p:cNvSpPr/>
          <p:nvPr/>
        </p:nvSpPr>
        <p:spPr>
          <a:xfrm>
            <a:off x="7522012" y="7084576"/>
            <a:ext cx="6462951" cy="261104"/>
          </a:xfrm>
          <a:prstGeom prst="rect">
            <a:avLst/>
          </a:prstGeom>
          <a:noFill/>
          <a:ln>
            <a:noFill/>
          </a:ln>
        </p:spPr>
        <p:txBody>
          <a:bodyPr anchorCtr="0" anchor="t" bIns="0" lIns="0" spcFirstLastPara="1" rIns="0" wrap="square" tIns="0">
            <a:noAutofit/>
          </a:bodyPr>
          <a:lstStyle/>
          <a:p>
            <a:pPr indent="0" lvl="0" marL="0" marR="0" rtl="0" algn="l">
              <a:lnSpc>
                <a:spcPct val="164000"/>
              </a:lnSpc>
              <a:spcBef>
                <a:spcPts val="0"/>
              </a:spcBef>
              <a:spcAft>
                <a:spcPts val="0"/>
              </a:spcAft>
              <a:buSzPts val="1250"/>
              <a:buFont typeface="Arial"/>
              <a:buNone/>
            </a:pPr>
            <a:r>
              <a:t/>
            </a:r>
            <a:endParaRPr b="0" i="0" sz="1250" u="none" cap="none" strike="noStrike"/>
          </a:p>
        </p:txBody>
      </p:sp>
      <p:sp>
        <p:nvSpPr>
          <p:cNvPr id="143" name="Google Shape;143;p17"/>
          <p:cNvSpPr txBox="1"/>
          <p:nvPr/>
        </p:nvSpPr>
        <p:spPr>
          <a:xfrm>
            <a:off x="12854350" y="7722575"/>
            <a:ext cx="1670700" cy="400200"/>
          </a:xfrm>
          <a:prstGeom prst="rect">
            <a:avLst/>
          </a:prstGeom>
          <a:solidFill>
            <a:srgbClr val="0D0A2C"/>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u="sng"/>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8"/>
          <p:cNvSpPr/>
          <p:nvPr/>
        </p:nvSpPr>
        <p:spPr>
          <a:xfrm>
            <a:off x="793805" y="898200"/>
            <a:ext cx="13258800" cy="620100"/>
          </a:xfrm>
          <a:prstGeom prst="rect">
            <a:avLst/>
          </a:prstGeom>
          <a:noFill/>
          <a:ln>
            <a:noFill/>
          </a:ln>
        </p:spPr>
        <p:txBody>
          <a:bodyPr anchorCtr="0" anchor="t" bIns="0" lIns="0" spcFirstLastPara="1" rIns="0" wrap="square" tIns="0">
            <a:noAutofit/>
          </a:bodyPr>
          <a:lstStyle/>
          <a:p>
            <a:pPr indent="0" lvl="0" marL="0" marR="0" rtl="0" algn="l">
              <a:lnSpc>
                <a:spcPct val="124358"/>
              </a:lnSpc>
              <a:spcBef>
                <a:spcPts val="0"/>
              </a:spcBef>
              <a:spcAft>
                <a:spcPts val="0"/>
              </a:spcAft>
              <a:buClr>
                <a:srgbClr val="F2F0F4"/>
              </a:buClr>
              <a:buSzPts val="3900"/>
              <a:buFont typeface="Montserrat"/>
              <a:buNone/>
            </a:pPr>
            <a:r>
              <a:rPr b="0" i="0" lang="en-US" sz="3900" u="none" cap="none" strike="noStrike">
                <a:solidFill>
                  <a:srgbClr val="F2F0F4"/>
                </a:solidFill>
                <a:latin typeface="Montserrat"/>
                <a:ea typeface="Montserrat"/>
                <a:cs typeface="Montserrat"/>
                <a:sym typeface="Montserrat"/>
              </a:rPr>
              <a:t>MongoDB Atlas &amp; EC2 Deployment</a:t>
            </a:r>
            <a:endParaRPr b="0" i="0" sz="3900" u="none" cap="none" strike="noStrike"/>
          </a:p>
        </p:txBody>
      </p:sp>
      <p:sp>
        <p:nvSpPr>
          <p:cNvPr id="150" name="Google Shape;150;p18"/>
          <p:cNvSpPr/>
          <p:nvPr/>
        </p:nvSpPr>
        <p:spPr>
          <a:xfrm>
            <a:off x="793811" y="2014300"/>
            <a:ext cx="6003900" cy="310200"/>
          </a:xfrm>
          <a:prstGeom prst="rect">
            <a:avLst/>
          </a:prstGeom>
          <a:noFill/>
          <a:ln>
            <a:noFill/>
          </a:ln>
        </p:spPr>
        <p:txBody>
          <a:bodyPr anchorCtr="0" anchor="t" bIns="0" lIns="0" spcFirstLastPara="1" rIns="0" wrap="square" tIns="0">
            <a:noAutofit/>
          </a:bodyPr>
          <a:lstStyle/>
          <a:p>
            <a:pPr indent="0" lvl="0" marL="0" marR="0" rtl="0" algn="l">
              <a:lnSpc>
                <a:spcPct val="123076"/>
              </a:lnSpc>
              <a:spcBef>
                <a:spcPts val="0"/>
              </a:spcBef>
              <a:spcAft>
                <a:spcPts val="0"/>
              </a:spcAft>
              <a:buClr>
                <a:srgbClr val="F2F0F4"/>
              </a:buClr>
              <a:buSzPts val="1950"/>
              <a:buFont typeface="Montserrat"/>
              <a:buNone/>
            </a:pPr>
            <a:r>
              <a:rPr b="0" i="0" lang="en-US" sz="1950" u="none" cap="none" strike="noStrike">
                <a:solidFill>
                  <a:srgbClr val="F2F0F4"/>
                </a:solidFill>
                <a:latin typeface="Montserrat"/>
                <a:ea typeface="Montserrat"/>
                <a:cs typeface="Montserrat"/>
                <a:sym typeface="Montserrat"/>
              </a:rPr>
              <a:t>MongoDB Atlas Cluster</a:t>
            </a:r>
            <a:endParaRPr b="0" i="0" sz="1950" u="none" cap="none" strike="noStrike"/>
          </a:p>
        </p:txBody>
      </p:sp>
      <p:sp>
        <p:nvSpPr>
          <p:cNvPr id="151" name="Google Shape;151;p18"/>
          <p:cNvSpPr/>
          <p:nvPr/>
        </p:nvSpPr>
        <p:spPr>
          <a:xfrm>
            <a:off x="793790" y="2522815"/>
            <a:ext cx="6279356" cy="1270159"/>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550"/>
              <a:buFont typeface="Heebo Light"/>
              <a:buNone/>
            </a:pPr>
            <a:r>
              <a:rPr b="0" i="0" lang="en-US" sz="1550" u="none" cap="none" strike="noStrike">
                <a:solidFill>
                  <a:srgbClr val="DCD7E5"/>
                </a:solidFill>
                <a:latin typeface="Heebo Light"/>
                <a:ea typeface="Heebo Light"/>
                <a:cs typeface="Heebo Light"/>
                <a:sym typeface="Heebo Light"/>
              </a:rPr>
              <a:t>Trackify leverages MongoDB Atlas for scalable and reliable task data storage. The cluster is configured for high availability and performance, with VPC peering ensuring secure network connectivity between our AWS environment and the MongoDB Atlas database.</a:t>
            </a:r>
            <a:endParaRPr b="0" i="0" sz="1550" u="none" cap="none" strike="noStrike"/>
          </a:p>
        </p:txBody>
      </p:sp>
      <p:pic>
        <p:nvPicPr>
          <p:cNvPr descr="preencoded.png" id="152" name="Google Shape;152;p18"/>
          <p:cNvPicPr preferRelativeResize="0"/>
          <p:nvPr/>
        </p:nvPicPr>
        <p:blipFill rotWithShape="1">
          <a:blip r:embed="rId3">
            <a:alphaModFix/>
          </a:blip>
          <a:srcRect b="0" l="0" r="0" t="0"/>
          <a:stretch/>
        </p:blipFill>
        <p:spPr>
          <a:xfrm>
            <a:off x="793790" y="4047966"/>
            <a:ext cx="6275547" cy="3091934"/>
          </a:xfrm>
          <a:prstGeom prst="rect">
            <a:avLst/>
          </a:prstGeom>
          <a:noFill/>
          <a:ln>
            <a:noFill/>
          </a:ln>
        </p:spPr>
      </p:pic>
      <p:sp>
        <p:nvSpPr>
          <p:cNvPr id="153" name="Google Shape;153;p18"/>
          <p:cNvSpPr/>
          <p:nvPr/>
        </p:nvSpPr>
        <p:spPr>
          <a:xfrm>
            <a:off x="7564875" y="2014300"/>
            <a:ext cx="6170100" cy="310200"/>
          </a:xfrm>
          <a:prstGeom prst="rect">
            <a:avLst/>
          </a:prstGeom>
          <a:noFill/>
          <a:ln>
            <a:noFill/>
          </a:ln>
        </p:spPr>
        <p:txBody>
          <a:bodyPr anchorCtr="0" anchor="t" bIns="0" lIns="0" spcFirstLastPara="1" rIns="0" wrap="square" tIns="0">
            <a:noAutofit/>
          </a:bodyPr>
          <a:lstStyle/>
          <a:p>
            <a:pPr indent="0" lvl="0" marL="0" marR="0" rtl="0" algn="l">
              <a:lnSpc>
                <a:spcPct val="123076"/>
              </a:lnSpc>
              <a:spcBef>
                <a:spcPts val="0"/>
              </a:spcBef>
              <a:spcAft>
                <a:spcPts val="0"/>
              </a:spcAft>
              <a:buClr>
                <a:srgbClr val="F2F0F4"/>
              </a:buClr>
              <a:buSzPts val="1950"/>
              <a:buFont typeface="Montserrat"/>
              <a:buNone/>
            </a:pPr>
            <a:r>
              <a:rPr b="0" i="0" lang="en-US" sz="1950" u="none" cap="none" strike="noStrike">
                <a:solidFill>
                  <a:srgbClr val="F2F0F4"/>
                </a:solidFill>
                <a:latin typeface="Montserrat"/>
                <a:ea typeface="Montserrat"/>
                <a:cs typeface="Montserrat"/>
                <a:sym typeface="Montserrat"/>
              </a:rPr>
              <a:t>EC2 Instances &amp; Launch Templates</a:t>
            </a:r>
            <a:endParaRPr b="0" i="0" sz="1950" u="none" cap="none" strike="noStrike"/>
          </a:p>
        </p:txBody>
      </p:sp>
      <p:sp>
        <p:nvSpPr>
          <p:cNvPr id="154" name="Google Shape;154;p18"/>
          <p:cNvSpPr/>
          <p:nvPr/>
        </p:nvSpPr>
        <p:spPr>
          <a:xfrm>
            <a:off x="7564874" y="2522815"/>
            <a:ext cx="6279356" cy="1270159"/>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550"/>
              <a:buFont typeface="Heebo Light"/>
              <a:buNone/>
            </a:pPr>
            <a:r>
              <a:rPr b="0" i="0" lang="en-US" sz="1550" u="none" cap="none" strike="noStrike">
                <a:solidFill>
                  <a:srgbClr val="DCD7E5"/>
                </a:solidFill>
                <a:latin typeface="Heebo Light"/>
                <a:ea typeface="Heebo Light"/>
                <a:cs typeface="Heebo Light"/>
                <a:sym typeface="Heebo Light"/>
              </a:rPr>
              <a:t>Our application runs on AWS EC2 instances, managed by Auto Scaling Groups. Launch templates define the configuration for these instances, including the AMI, instance type (t3.small), and security groups, ensuring consistent and automated deployment.</a:t>
            </a:r>
            <a:endParaRPr b="0" i="0" sz="1550" u="none" cap="none" strike="noStrike"/>
          </a:p>
        </p:txBody>
      </p:sp>
      <p:pic>
        <p:nvPicPr>
          <p:cNvPr descr="preencoded.png" id="155" name="Google Shape;155;p18"/>
          <p:cNvPicPr preferRelativeResize="0"/>
          <p:nvPr/>
        </p:nvPicPr>
        <p:blipFill rotWithShape="1">
          <a:blip r:embed="rId4">
            <a:alphaModFix/>
          </a:blip>
          <a:srcRect b="0" l="0" r="0" t="0"/>
          <a:stretch/>
        </p:blipFill>
        <p:spPr>
          <a:xfrm>
            <a:off x="7564874" y="4047966"/>
            <a:ext cx="6279358" cy="2875956"/>
          </a:xfrm>
          <a:prstGeom prst="rect">
            <a:avLst/>
          </a:prstGeom>
          <a:noFill/>
          <a:ln>
            <a:noFill/>
          </a:ln>
        </p:spPr>
      </p:pic>
      <p:sp>
        <p:nvSpPr>
          <p:cNvPr id="156" name="Google Shape;156;p18"/>
          <p:cNvSpPr txBox="1"/>
          <p:nvPr/>
        </p:nvSpPr>
        <p:spPr>
          <a:xfrm>
            <a:off x="12854350" y="7722575"/>
            <a:ext cx="1670700" cy="400200"/>
          </a:xfrm>
          <a:prstGeom prst="rect">
            <a:avLst/>
          </a:prstGeom>
          <a:solidFill>
            <a:srgbClr val="0D0A2C"/>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u="sng"/>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9"/>
          <p:cNvSpPr/>
          <p:nvPr/>
        </p:nvSpPr>
        <p:spPr>
          <a:xfrm>
            <a:off x="793813" y="839275"/>
            <a:ext cx="12893700" cy="620100"/>
          </a:xfrm>
          <a:prstGeom prst="rect">
            <a:avLst/>
          </a:prstGeom>
          <a:noFill/>
          <a:ln>
            <a:noFill/>
          </a:ln>
        </p:spPr>
        <p:txBody>
          <a:bodyPr anchorCtr="0" anchor="t" bIns="0" lIns="0" spcFirstLastPara="1" rIns="0" wrap="square" tIns="0">
            <a:noAutofit/>
          </a:bodyPr>
          <a:lstStyle/>
          <a:p>
            <a:pPr indent="0" lvl="0" marL="0" marR="0" rtl="0" algn="l">
              <a:lnSpc>
                <a:spcPct val="124358"/>
              </a:lnSpc>
              <a:spcBef>
                <a:spcPts val="0"/>
              </a:spcBef>
              <a:spcAft>
                <a:spcPts val="0"/>
              </a:spcAft>
              <a:buClr>
                <a:srgbClr val="F2F0F4"/>
              </a:buClr>
              <a:buSzPts val="3900"/>
              <a:buFont typeface="Montserrat"/>
              <a:buNone/>
            </a:pPr>
            <a:r>
              <a:rPr b="0" i="0" lang="en-US" sz="3900" u="none" cap="none" strike="noStrike">
                <a:solidFill>
                  <a:srgbClr val="F2F0F4"/>
                </a:solidFill>
                <a:latin typeface="Montserrat"/>
                <a:ea typeface="Montserrat"/>
                <a:cs typeface="Montserrat"/>
                <a:sym typeface="Montserrat"/>
              </a:rPr>
              <a:t>Domain, SSL &amp; Testing</a:t>
            </a:r>
            <a:endParaRPr b="0" i="0" sz="3900" u="none" cap="none" strike="noStrike"/>
          </a:p>
        </p:txBody>
      </p:sp>
      <p:sp>
        <p:nvSpPr>
          <p:cNvPr id="163" name="Google Shape;163;p19"/>
          <p:cNvSpPr/>
          <p:nvPr/>
        </p:nvSpPr>
        <p:spPr>
          <a:xfrm>
            <a:off x="793806" y="1955375"/>
            <a:ext cx="5702100" cy="310200"/>
          </a:xfrm>
          <a:prstGeom prst="rect">
            <a:avLst/>
          </a:prstGeom>
          <a:noFill/>
          <a:ln>
            <a:noFill/>
          </a:ln>
        </p:spPr>
        <p:txBody>
          <a:bodyPr anchorCtr="0" anchor="t" bIns="0" lIns="0" spcFirstLastPara="1" rIns="0" wrap="square" tIns="0">
            <a:noAutofit/>
          </a:bodyPr>
          <a:lstStyle/>
          <a:p>
            <a:pPr indent="0" lvl="0" marL="0" marR="0" rtl="0" algn="l">
              <a:lnSpc>
                <a:spcPct val="123076"/>
              </a:lnSpc>
              <a:spcBef>
                <a:spcPts val="0"/>
              </a:spcBef>
              <a:spcAft>
                <a:spcPts val="0"/>
              </a:spcAft>
              <a:buClr>
                <a:srgbClr val="F2F0F4"/>
              </a:buClr>
              <a:buSzPts val="1950"/>
              <a:buFont typeface="Montserrat"/>
              <a:buNone/>
            </a:pPr>
            <a:r>
              <a:rPr b="0" i="0" lang="en-US" sz="1950" u="none" cap="none" strike="noStrike">
                <a:solidFill>
                  <a:srgbClr val="F2F0F4"/>
                </a:solidFill>
                <a:latin typeface="Montserrat"/>
                <a:ea typeface="Montserrat"/>
                <a:cs typeface="Montserrat"/>
                <a:sym typeface="Montserrat"/>
              </a:rPr>
              <a:t>Domain &amp; SSL Configuration</a:t>
            </a:r>
            <a:endParaRPr b="0" i="0" sz="1950" u="none" cap="none" strike="noStrike"/>
          </a:p>
        </p:txBody>
      </p:sp>
      <p:sp>
        <p:nvSpPr>
          <p:cNvPr id="164" name="Google Shape;164;p19"/>
          <p:cNvSpPr/>
          <p:nvPr/>
        </p:nvSpPr>
        <p:spPr>
          <a:xfrm>
            <a:off x="793790" y="2463879"/>
            <a:ext cx="6279356" cy="1285399"/>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550"/>
              <a:buFont typeface="Heebo Light"/>
              <a:buNone/>
            </a:pPr>
            <a:r>
              <a:rPr b="0" i="0" lang="en-US" sz="1550" u="none" cap="none" strike="noStrike">
                <a:solidFill>
                  <a:srgbClr val="DCD7E5"/>
                </a:solidFill>
                <a:latin typeface="Heebo Light"/>
                <a:ea typeface="Heebo Light"/>
                <a:cs typeface="Heebo Light"/>
                <a:sym typeface="Heebo Light"/>
              </a:rPr>
              <a:t>The Trackify application is accessible via a custom domain, </a:t>
            </a:r>
            <a:r>
              <a:rPr b="0" i="0" lang="en-US" sz="1550" u="none" cap="none" strike="noStrike">
                <a:solidFill>
                  <a:srgbClr val="DCD7E5"/>
                </a:solidFill>
                <a:highlight>
                  <a:srgbClr val="1A1739"/>
                </a:highlight>
                <a:latin typeface="Consolas"/>
                <a:ea typeface="Consolas"/>
                <a:cs typeface="Consolas"/>
                <a:sym typeface="Consolas"/>
              </a:rPr>
              <a:t>programpeer.com</a:t>
            </a:r>
            <a:r>
              <a:rPr b="0" i="0" lang="en-US" sz="1550" u="none" cap="none" strike="noStrike">
                <a:solidFill>
                  <a:srgbClr val="DCD7E5"/>
                </a:solidFill>
                <a:latin typeface="Heebo Light"/>
                <a:ea typeface="Heebo Light"/>
                <a:cs typeface="Heebo Light"/>
                <a:sym typeface="Heebo Light"/>
              </a:rPr>
              <a:t>. AWS Certificate Manager (ACM) provides and manages SSL certificates, ensuring secure HTTPS communication and encrypting data in transit.</a:t>
            </a:r>
            <a:endParaRPr b="0" i="0" sz="1550" u="none" cap="none" strike="noStrike"/>
          </a:p>
        </p:txBody>
      </p:sp>
      <p:pic>
        <p:nvPicPr>
          <p:cNvPr descr="preencoded.png" id="165" name="Google Shape;165;p19"/>
          <p:cNvPicPr preferRelativeResize="0"/>
          <p:nvPr/>
        </p:nvPicPr>
        <p:blipFill rotWithShape="1">
          <a:blip r:embed="rId3">
            <a:alphaModFix/>
          </a:blip>
          <a:srcRect b="0" l="0" r="0" t="0"/>
          <a:stretch/>
        </p:blipFill>
        <p:spPr>
          <a:xfrm>
            <a:off x="793790" y="4004270"/>
            <a:ext cx="6279358" cy="3194448"/>
          </a:xfrm>
          <a:prstGeom prst="rect">
            <a:avLst/>
          </a:prstGeom>
          <a:noFill/>
          <a:ln>
            <a:noFill/>
          </a:ln>
        </p:spPr>
      </p:pic>
      <p:sp>
        <p:nvSpPr>
          <p:cNvPr id="166" name="Google Shape;166;p19"/>
          <p:cNvSpPr/>
          <p:nvPr/>
        </p:nvSpPr>
        <p:spPr>
          <a:xfrm>
            <a:off x="7564876" y="1955375"/>
            <a:ext cx="5884500" cy="310200"/>
          </a:xfrm>
          <a:prstGeom prst="rect">
            <a:avLst/>
          </a:prstGeom>
          <a:noFill/>
          <a:ln>
            <a:noFill/>
          </a:ln>
        </p:spPr>
        <p:txBody>
          <a:bodyPr anchorCtr="0" anchor="t" bIns="0" lIns="0" spcFirstLastPara="1" rIns="0" wrap="square" tIns="0">
            <a:noAutofit/>
          </a:bodyPr>
          <a:lstStyle/>
          <a:p>
            <a:pPr indent="0" lvl="0" marL="0" marR="0" rtl="0" algn="l">
              <a:lnSpc>
                <a:spcPct val="123076"/>
              </a:lnSpc>
              <a:spcBef>
                <a:spcPts val="0"/>
              </a:spcBef>
              <a:spcAft>
                <a:spcPts val="0"/>
              </a:spcAft>
              <a:buClr>
                <a:srgbClr val="F2F0F4"/>
              </a:buClr>
              <a:buSzPts val="1950"/>
              <a:buFont typeface="Montserrat"/>
              <a:buNone/>
            </a:pPr>
            <a:r>
              <a:rPr b="0" i="0" lang="en-US" sz="1950" u="none" cap="none" strike="noStrike">
                <a:solidFill>
                  <a:srgbClr val="F2F0F4"/>
                </a:solidFill>
                <a:latin typeface="Montserrat"/>
                <a:ea typeface="Montserrat"/>
                <a:cs typeface="Montserrat"/>
                <a:sym typeface="Montserrat"/>
              </a:rPr>
              <a:t>Application Testing &amp; Logs</a:t>
            </a:r>
            <a:endParaRPr b="0" i="0" sz="1950" u="none" cap="none" strike="noStrike"/>
          </a:p>
        </p:txBody>
      </p:sp>
      <p:sp>
        <p:nvSpPr>
          <p:cNvPr id="167" name="Google Shape;167;p19"/>
          <p:cNvSpPr/>
          <p:nvPr/>
        </p:nvSpPr>
        <p:spPr>
          <a:xfrm>
            <a:off x="7564874" y="2463879"/>
            <a:ext cx="6279356" cy="1270159"/>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550"/>
              <a:buFont typeface="Heebo Light"/>
              <a:buNone/>
            </a:pPr>
            <a:r>
              <a:rPr b="0" i="0" lang="en-US" sz="1550" u="none" cap="none" strike="noStrike">
                <a:solidFill>
                  <a:srgbClr val="DCD7E5"/>
                </a:solidFill>
                <a:latin typeface="Heebo Light"/>
                <a:ea typeface="Heebo Light"/>
                <a:cs typeface="Heebo Light"/>
                <a:sym typeface="Heebo Light"/>
              </a:rPr>
              <a:t>Rigorous testing confirms the proper functioning of both frontend and backend components. PM2 process manager ensures continuous operation, and detailed logs provide insights into application behavior and route mapping for debugging and monitoring.</a:t>
            </a:r>
            <a:endParaRPr b="0" i="0" sz="1550" u="none" cap="none" strike="noStrike"/>
          </a:p>
        </p:txBody>
      </p:sp>
      <p:pic>
        <p:nvPicPr>
          <p:cNvPr descr="preencoded.png" id="168" name="Google Shape;168;p19"/>
          <p:cNvPicPr preferRelativeResize="0"/>
          <p:nvPr/>
        </p:nvPicPr>
        <p:blipFill rotWithShape="1">
          <a:blip r:embed="rId4">
            <a:alphaModFix/>
          </a:blip>
          <a:srcRect b="0" l="0" r="0" t="0"/>
          <a:stretch/>
        </p:blipFill>
        <p:spPr>
          <a:xfrm>
            <a:off x="7564874" y="4195405"/>
            <a:ext cx="6279358" cy="2331125"/>
          </a:xfrm>
          <a:prstGeom prst="rect">
            <a:avLst/>
          </a:prstGeom>
          <a:noFill/>
          <a:ln>
            <a:noFill/>
          </a:ln>
        </p:spPr>
      </p:pic>
      <p:sp>
        <p:nvSpPr>
          <p:cNvPr id="169" name="Google Shape;169;p19"/>
          <p:cNvSpPr txBox="1"/>
          <p:nvPr/>
        </p:nvSpPr>
        <p:spPr>
          <a:xfrm>
            <a:off x="12854350" y="7722575"/>
            <a:ext cx="1670700" cy="400200"/>
          </a:xfrm>
          <a:prstGeom prst="rect">
            <a:avLst/>
          </a:prstGeom>
          <a:solidFill>
            <a:srgbClr val="0D0A2C"/>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u="sng"/>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pic>
        <p:nvPicPr>
          <p:cNvPr descr="preencoded.png" id="175" name="Google Shape;175;p20"/>
          <p:cNvPicPr preferRelativeResize="0"/>
          <p:nvPr/>
        </p:nvPicPr>
        <p:blipFill rotWithShape="1">
          <a:blip r:embed="rId3">
            <a:alphaModFix/>
          </a:blip>
          <a:srcRect b="0" l="0" r="0" t="0"/>
          <a:stretch/>
        </p:blipFill>
        <p:spPr>
          <a:xfrm>
            <a:off x="497642" y="1444942"/>
            <a:ext cx="5030870" cy="5030870"/>
          </a:xfrm>
          <a:prstGeom prst="rect">
            <a:avLst/>
          </a:prstGeom>
          <a:noFill/>
          <a:ln>
            <a:noFill/>
          </a:ln>
        </p:spPr>
      </p:pic>
      <p:sp>
        <p:nvSpPr>
          <p:cNvPr id="176" name="Google Shape;176;p20"/>
          <p:cNvSpPr/>
          <p:nvPr/>
        </p:nvSpPr>
        <p:spPr>
          <a:xfrm>
            <a:off x="6215426" y="645200"/>
            <a:ext cx="7614900" cy="569400"/>
          </a:xfrm>
          <a:prstGeom prst="rect">
            <a:avLst/>
          </a:prstGeom>
          <a:noFill/>
          <a:ln>
            <a:noFill/>
          </a:ln>
        </p:spPr>
        <p:txBody>
          <a:bodyPr anchorCtr="0" anchor="t" bIns="0" lIns="0" spcFirstLastPara="1" rIns="0" wrap="square" tIns="0">
            <a:noAutofit/>
          </a:bodyPr>
          <a:lstStyle/>
          <a:p>
            <a:pPr indent="0" lvl="0" marL="0" marR="0" rtl="0" algn="l">
              <a:lnSpc>
                <a:spcPct val="125352"/>
              </a:lnSpc>
              <a:spcBef>
                <a:spcPts val="0"/>
              </a:spcBef>
              <a:spcAft>
                <a:spcPts val="0"/>
              </a:spcAft>
              <a:buClr>
                <a:srgbClr val="F2F0F4"/>
              </a:buClr>
              <a:buSzPts val="3550"/>
              <a:buFont typeface="Montserrat"/>
              <a:buNone/>
            </a:pPr>
            <a:r>
              <a:rPr b="0" i="0" lang="en-US" sz="3550" u="none" cap="none" strike="noStrike">
                <a:solidFill>
                  <a:srgbClr val="F2F0F4"/>
                </a:solidFill>
                <a:latin typeface="Montserrat"/>
                <a:ea typeface="Montserrat"/>
                <a:cs typeface="Montserrat"/>
                <a:sym typeface="Montserrat"/>
              </a:rPr>
              <a:t>Load Balancer &amp; Auto Scaling</a:t>
            </a:r>
            <a:endParaRPr b="0" i="0" sz="3550" u="none" cap="none" strike="noStrike"/>
          </a:p>
        </p:txBody>
      </p:sp>
      <p:sp>
        <p:nvSpPr>
          <p:cNvPr id="177" name="Google Shape;177;p20"/>
          <p:cNvSpPr/>
          <p:nvPr/>
        </p:nvSpPr>
        <p:spPr>
          <a:xfrm>
            <a:off x="6215420" y="1488043"/>
            <a:ext cx="3751898" cy="3536871"/>
          </a:xfrm>
          <a:prstGeom prst="roundRect">
            <a:avLst>
              <a:gd fmla="val 2164" name="adj"/>
            </a:avLst>
          </a:prstGeom>
          <a:solidFill>
            <a:srgbClr val="31136C"/>
          </a:solidFill>
          <a:ln cap="flat" cmpd="sng" w="9525">
            <a:solidFill>
              <a:srgbClr val="4A2C8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8" name="Google Shape;178;p20"/>
          <p:cNvPicPr preferRelativeResize="0"/>
          <p:nvPr/>
        </p:nvPicPr>
        <p:blipFill rotWithShape="1">
          <a:blip r:embed="rId4">
            <a:alphaModFix/>
          </a:blip>
          <a:srcRect b="0" l="0" r="0" t="0"/>
          <a:stretch/>
        </p:blipFill>
        <p:spPr>
          <a:xfrm>
            <a:off x="6405205" y="1677829"/>
            <a:ext cx="546735" cy="546735"/>
          </a:xfrm>
          <a:prstGeom prst="rect">
            <a:avLst/>
          </a:prstGeom>
          <a:noFill/>
          <a:ln>
            <a:noFill/>
          </a:ln>
        </p:spPr>
      </p:pic>
      <p:pic>
        <p:nvPicPr>
          <p:cNvPr descr="preencoded.png" id="179" name="Google Shape;179;p20"/>
          <p:cNvPicPr preferRelativeResize="0"/>
          <p:nvPr/>
        </p:nvPicPr>
        <p:blipFill rotWithShape="1">
          <a:blip r:embed="rId5">
            <a:alphaModFix/>
          </a:blip>
          <a:srcRect b="0" l="0" r="0" t="0"/>
          <a:stretch/>
        </p:blipFill>
        <p:spPr>
          <a:xfrm>
            <a:off x="6555581" y="1828086"/>
            <a:ext cx="245983" cy="245983"/>
          </a:xfrm>
          <a:prstGeom prst="rect">
            <a:avLst/>
          </a:prstGeom>
          <a:noFill/>
          <a:ln>
            <a:noFill/>
          </a:ln>
        </p:spPr>
      </p:pic>
      <p:sp>
        <p:nvSpPr>
          <p:cNvPr id="180" name="Google Shape;180;p20"/>
          <p:cNvSpPr/>
          <p:nvPr/>
        </p:nvSpPr>
        <p:spPr>
          <a:xfrm>
            <a:off x="6405205" y="2406729"/>
            <a:ext cx="3372326" cy="569595"/>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DCD7E5"/>
              </a:buClr>
              <a:buSzPts val="1750"/>
              <a:buFont typeface="Montserrat"/>
              <a:buNone/>
            </a:pPr>
            <a:r>
              <a:rPr b="0" i="0" lang="en-US" sz="1750" u="none" cap="none" strike="noStrike">
                <a:solidFill>
                  <a:srgbClr val="DCD7E5"/>
                </a:solidFill>
                <a:latin typeface="Montserrat"/>
                <a:ea typeface="Montserrat"/>
                <a:cs typeface="Montserrat"/>
                <a:sym typeface="Montserrat"/>
              </a:rPr>
              <a:t>Application Load Balancer (ALB)</a:t>
            </a:r>
            <a:endParaRPr b="0" i="0" sz="1750" u="none" cap="none" strike="noStrike"/>
          </a:p>
        </p:txBody>
      </p:sp>
      <p:sp>
        <p:nvSpPr>
          <p:cNvPr id="181" name="Google Shape;181;p20"/>
          <p:cNvSpPr/>
          <p:nvPr/>
        </p:nvSpPr>
        <p:spPr>
          <a:xfrm>
            <a:off x="6405205" y="3085624"/>
            <a:ext cx="3372326" cy="1749504"/>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DCD7E5"/>
              </a:buClr>
              <a:buSzPts val="1400"/>
              <a:buFont typeface="Heebo Light"/>
              <a:buNone/>
            </a:pPr>
            <a:r>
              <a:rPr b="0" i="0" lang="en-US" sz="1400" u="none" cap="none" strike="noStrike">
                <a:solidFill>
                  <a:srgbClr val="DCD7E5"/>
                </a:solidFill>
                <a:latin typeface="Heebo Light"/>
                <a:ea typeface="Heebo Light"/>
                <a:cs typeface="Heebo Light"/>
                <a:sym typeface="Heebo Light"/>
              </a:rPr>
              <a:t>The ALB distributes incoming application traffic across multiple targets, such as EC2 instances, in multiple Availability Zones. This increases the fault tolerance of the application and ensures high availability.</a:t>
            </a:r>
            <a:endParaRPr b="0" i="0" sz="1400" u="none" cap="none" strike="noStrike"/>
          </a:p>
        </p:txBody>
      </p:sp>
      <p:sp>
        <p:nvSpPr>
          <p:cNvPr id="182" name="Google Shape;182;p20"/>
          <p:cNvSpPr/>
          <p:nvPr/>
        </p:nvSpPr>
        <p:spPr>
          <a:xfrm>
            <a:off x="10149483" y="1488043"/>
            <a:ext cx="3751898" cy="3536871"/>
          </a:xfrm>
          <a:prstGeom prst="roundRect">
            <a:avLst>
              <a:gd fmla="val 2164" name="adj"/>
            </a:avLst>
          </a:prstGeom>
          <a:solidFill>
            <a:srgbClr val="31136C"/>
          </a:solidFill>
          <a:ln cap="flat" cmpd="sng" w="9525">
            <a:solidFill>
              <a:srgbClr val="4A2C8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83" name="Google Shape;183;p20"/>
          <p:cNvPicPr preferRelativeResize="0"/>
          <p:nvPr/>
        </p:nvPicPr>
        <p:blipFill rotWithShape="1">
          <a:blip r:embed="rId6">
            <a:alphaModFix/>
          </a:blip>
          <a:srcRect b="0" l="0" r="0" t="0"/>
          <a:stretch/>
        </p:blipFill>
        <p:spPr>
          <a:xfrm>
            <a:off x="10339268" y="1677829"/>
            <a:ext cx="546735" cy="546735"/>
          </a:xfrm>
          <a:prstGeom prst="rect">
            <a:avLst/>
          </a:prstGeom>
          <a:noFill/>
          <a:ln>
            <a:noFill/>
          </a:ln>
        </p:spPr>
      </p:pic>
      <p:pic>
        <p:nvPicPr>
          <p:cNvPr descr="preencoded.png" id="184" name="Google Shape;184;p20"/>
          <p:cNvPicPr preferRelativeResize="0"/>
          <p:nvPr/>
        </p:nvPicPr>
        <p:blipFill rotWithShape="1">
          <a:blip r:embed="rId5">
            <a:alphaModFix/>
          </a:blip>
          <a:srcRect b="0" l="0" r="0" t="0"/>
          <a:stretch/>
        </p:blipFill>
        <p:spPr>
          <a:xfrm>
            <a:off x="10489644" y="1828086"/>
            <a:ext cx="245983" cy="245983"/>
          </a:xfrm>
          <a:prstGeom prst="rect">
            <a:avLst/>
          </a:prstGeom>
          <a:noFill/>
          <a:ln>
            <a:noFill/>
          </a:ln>
        </p:spPr>
      </p:pic>
      <p:sp>
        <p:nvSpPr>
          <p:cNvPr id="185" name="Google Shape;185;p20"/>
          <p:cNvSpPr/>
          <p:nvPr/>
        </p:nvSpPr>
        <p:spPr>
          <a:xfrm>
            <a:off x="10339268" y="2406729"/>
            <a:ext cx="2278380" cy="284798"/>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DCD7E5"/>
              </a:buClr>
              <a:buSzPts val="1750"/>
              <a:buFont typeface="Montserrat"/>
              <a:buNone/>
            </a:pPr>
            <a:r>
              <a:rPr b="0" i="0" lang="en-US" sz="1750" u="none" cap="none" strike="noStrike">
                <a:solidFill>
                  <a:srgbClr val="DCD7E5"/>
                </a:solidFill>
                <a:latin typeface="Montserrat"/>
                <a:ea typeface="Montserrat"/>
                <a:cs typeface="Montserrat"/>
                <a:sym typeface="Montserrat"/>
              </a:rPr>
              <a:t>Target Groups</a:t>
            </a:r>
            <a:endParaRPr b="0" i="0" sz="1750" u="none" cap="none" strike="noStrike"/>
          </a:p>
        </p:txBody>
      </p:sp>
      <p:sp>
        <p:nvSpPr>
          <p:cNvPr id="186" name="Google Shape;186;p20"/>
          <p:cNvSpPr/>
          <p:nvPr/>
        </p:nvSpPr>
        <p:spPr>
          <a:xfrm>
            <a:off x="10339268" y="2800826"/>
            <a:ext cx="3372326" cy="1457920"/>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DCD7E5"/>
              </a:buClr>
              <a:buSzPts val="1400"/>
              <a:buFont typeface="Heebo Light"/>
              <a:buNone/>
            </a:pPr>
            <a:r>
              <a:rPr b="0" i="0" lang="en-US" sz="1400" u="none" cap="none" strike="noStrike">
                <a:solidFill>
                  <a:srgbClr val="DCD7E5"/>
                </a:solidFill>
                <a:latin typeface="Heebo Light"/>
                <a:ea typeface="Heebo Light"/>
                <a:cs typeface="Heebo Light"/>
                <a:sym typeface="Heebo Light"/>
              </a:rPr>
              <a:t>Target groups route requests to registered targets (EC2 instances). Our configuration shows 2 healthy targets, ensuring that traffic is only sent to operational instances.</a:t>
            </a:r>
            <a:endParaRPr b="0" i="0" sz="1400" u="none" cap="none" strike="noStrike"/>
          </a:p>
        </p:txBody>
      </p:sp>
      <p:sp>
        <p:nvSpPr>
          <p:cNvPr id="187" name="Google Shape;187;p20"/>
          <p:cNvSpPr/>
          <p:nvPr/>
        </p:nvSpPr>
        <p:spPr>
          <a:xfrm>
            <a:off x="6215420" y="5207079"/>
            <a:ext cx="7685961" cy="2377321"/>
          </a:xfrm>
          <a:prstGeom prst="roundRect">
            <a:avLst>
              <a:gd fmla="val 3220" name="adj"/>
            </a:avLst>
          </a:prstGeom>
          <a:solidFill>
            <a:srgbClr val="31136C"/>
          </a:solidFill>
          <a:ln cap="flat" cmpd="sng" w="9525">
            <a:solidFill>
              <a:srgbClr val="4A2C8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88" name="Google Shape;188;p20"/>
          <p:cNvPicPr preferRelativeResize="0"/>
          <p:nvPr/>
        </p:nvPicPr>
        <p:blipFill rotWithShape="1">
          <a:blip r:embed="rId7">
            <a:alphaModFix/>
          </a:blip>
          <a:srcRect b="0" l="0" r="0" t="0"/>
          <a:stretch/>
        </p:blipFill>
        <p:spPr>
          <a:xfrm>
            <a:off x="6405205" y="5396865"/>
            <a:ext cx="546735" cy="546735"/>
          </a:xfrm>
          <a:prstGeom prst="rect">
            <a:avLst/>
          </a:prstGeom>
          <a:noFill/>
          <a:ln>
            <a:noFill/>
          </a:ln>
        </p:spPr>
      </p:pic>
      <p:pic>
        <p:nvPicPr>
          <p:cNvPr descr="preencoded.png" id="189" name="Google Shape;189;p20"/>
          <p:cNvPicPr preferRelativeResize="0"/>
          <p:nvPr/>
        </p:nvPicPr>
        <p:blipFill rotWithShape="1">
          <a:blip r:embed="rId5">
            <a:alphaModFix/>
          </a:blip>
          <a:srcRect b="0" l="0" r="0" t="0"/>
          <a:stretch/>
        </p:blipFill>
        <p:spPr>
          <a:xfrm>
            <a:off x="6555581" y="5547122"/>
            <a:ext cx="245983" cy="245983"/>
          </a:xfrm>
          <a:prstGeom prst="rect">
            <a:avLst/>
          </a:prstGeom>
          <a:noFill/>
          <a:ln>
            <a:noFill/>
          </a:ln>
        </p:spPr>
      </p:pic>
      <p:sp>
        <p:nvSpPr>
          <p:cNvPr id="190" name="Google Shape;190;p20"/>
          <p:cNvSpPr/>
          <p:nvPr/>
        </p:nvSpPr>
        <p:spPr>
          <a:xfrm>
            <a:off x="6405205" y="6125766"/>
            <a:ext cx="2278380" cy="284798"/>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DCD7E5"/>
              </a:buClr>
              <a:buSzPts val="1750"/>
              <a:buFont typeface="Montserrat"/>
              <a:buNone/>
            </a:pPr>
            <a:r>
              <a:rPr b="0" i="0" lang="en-US" sz="1750" u="none" cap="none" strike="noStrike">
                <a:solidFill>
                  <a:srgbClr val="DCD7E5"/>
                </a:solidFill>
                <a:latin typeface="Montserrat"/>
                <a:ea typeface="Montserrat"/>
                <a:cs typeface="Montserrat"/>
                <a:sym typeface="Montserrat"/>
              </a:rPr>
              <a:t>Auto Scaling Group</a:t>
            </a:r>
            <a:endParaRPr b="0" i="0" sz="1750" u="none" cap="none" strike="noStrike"/>
          </a:p>
        </p:txBody>
      </p:sp>
      <p:sp>
        <p:nvSpPr>
          <p:cNvPr id="191" name="Google Shape;191;p20"/>
          <p:cNvSpPr/>
          <p:nvPr/>
        </p:nvSpPr>
        <p:spPr>
          <a:xfrm>
            <a:off x="6405205" y="6519863"/>
            <a:ext cx="7306389" cy="874752"/>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DCD7E5"/>
              </a:buClr>
              <a:buSzPts val="1400"/>
              <a:buFont typeface="Heebo Light"/>
              <a:buNone/>
            </a:pPr>
            <a:r>
              <a:rPr b="0" i="0" lang="en-US" sz="1400" u="none" cap="none" strike="noStrike">
                <a:solidFill>
                  <a:srgbClr val="DCD7E5"/>
                </a:solidFill>
                <a:latin typeface="Heebo Light"/>
                <a:ea typeface="Heebo Light"/>
                <a:cs typeface="Heebo Light"/>
                <a:sym typeface="Heebo Light"/>
              </a:rPr>
              <a:t>The Auto Scaling Group dynamically adjusts the number of EC2 instances based on demand. With a desired capacity of 1 and scaling limits of 1-3, Trackify can automatically scale to maintain performance and cost efficiency.</a:t>
            </a:r>
            <a:endParaRPr b="0" i="0" sz="1400" u="none" cap="none" strike="noStrike"/>
          </a:p>
        </p:txBody>
      </p:sp>
      <p:sp>
        <p:nvSpPr>
          <p:cNvPr id="192" name="Google Shape;192;p20"/>
          <p:cNvSpPr txBox="1"/>
          <p:nvPr/>
        </p:nvSpPr>
        <p:spPr>
          <a:xfrm>
            <a:off x="12854350" y="7722575"/>
            <a:ext cx="1670700" cy="400200"/>
          </a:xfrm>
          <a:prstGeom prst="rect">
            <a:avLst/>
          </a:prstGeom>
          <a:solidFill>
            <a:srgbClr val="0D0A2C"/>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u="sng"/>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